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16">
          <p15:clr>
            <a:srgbClr val="A4A3A4"/>
          </p15:clr>
        </p15:guide>
        <p15:guide id="2" pos="12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0" roundtripDataSignature="AMtx7mhqA3JQozIz+bmw+440J1f171rWAw=="/>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DCB01B-42B4-4B09-B324-2295D3CBEBB3}" v="1" dt="2025-11-21T19:36:54.709"/>
  </p1510:revLst>
</p1510:revInfo>
</file>

<file path=ppt/tableStyles.xml><?xml version="1.0" encoding="utf-8"?>
<a:tblStyleLst xmlns:a="http://schemas.openxmlformats.org/drawingml/2006/main" def="{5AF6F29E-59E7-47D9-8494-2E8F172D00DC}">
  <a:tblStyle styleId="{5AF6F29E-59E7-47D9-8494-2E8F172D00DC}"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3CA240A-7FCB-4A57-A258-37AB7A2B8241}"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D11BC11C-49D7-4191-B564-E1AD8ECD199D}" styleName="Table_2">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609" autoAdjust="0"/>
  </p:normalViewPr>
  <p:slideViewPr>
    <p:cSldViewPr snapToGrid="0">
      <p:cViewPr varScale="1">
        <p:scale>
          <a:sx n="81" d="100"/>
          <a:sy n="81" d="100"/>
        </p:scale>
        <p:origin x="1632" y="72"/>
      </p:cViewPr>
      <p:guideLst>
        <p:guide orient="horz" pos="816"/>
        <p:guide pos="12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46"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40" Type="http://customschemas.google.com/relationships/presentationmetadata" Target="metadata"/><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undo custSel modSld modMainMaster modNotesMaster">
      <pc:chgData name="Baskerville, Kristin (CDC/GHC/DGHP)" userId="e5846ad4-249e-4a35-baa4-77ba58151c68" providerId="ADAL" clId="{613EFEC5-BEAB-4681-8F18-22D7E4BC25F2}" dt="2025-11-21T19:37:41.051" v="19" actId="13926"/>
      <pc:docMkLst>
        <pc:docMk/>
      </pc:docMkLst>
      <pc:sldChg chg="modNotes">
        <pc:chgData name="Baskerville, Kristin (CDC/GHC/DGHP)" userId="e5846ad4-249e-4a35-baa4-77ba58151c68" providerId="ADAL" clId="{613EFEC5-BEAB-4681-8F18-22D7E4BC25F2}" dt="2025-11-21T19:36:54.709" v="18"/>
        <pc:sldMkLst>
          <pc:docMk/>
          <pc:sldMk cId="0" sldId="256"/>
        </pc:sldMkLst>
      </pc:sldChg>
      <pc:sldChg chg="modNotes">
        <pc:chgData name="Baskerville, Kristin (CDC/GHC/DGHP)" userId="e5846ad4-249e-4a35-baa4-77ba58151c68" providerId="ADAL" clId="{613EFEC5-BEAB-4681-8F18-22D7E4BC25F2}" dt="2025-11-21T19:36:54.709" v="18"/>
        <pc:sldMkLst>
          <pc:docMk/>
          <pc:sldMk cId="0" sldId="257"/>
        </pc:sldMkLst>
      </pc:sldChg>
      <pc:sldChg chg="modNotes">
        <pc:chgData name="Baskerville, Kristin (CDC/GHC/DGHP)" userId="e5846ad4-249e-4a35-baa4-77ba58151c68" providerId="ADAL" clId="{613EFEC5-BEAB-4681-8F18-22D7E4BC25F2}" dt="2025-11-21T19:36:54.709" v="18"/>
        <pc:sldMkLst>
          <pc:docMk/>
          <pc:sldMk cId="0" sldId="258"/>
        </pc:sldMkLst>
      </pc:sldChg>
      <pc:sldChg chg="modNotes">
        <pc:chgData name="Baskerville, Kristin (CDC/GHC/DGHP)" userId="e5846ad4-249e-4a35-baa4-77ba58151c68" providerId="ADAL" clId="{613EFEC5-BEAB-4681-8F18-22D7E4BC25F2}" dt="2025-11-21T19:36:54.709" v="18"/>
        <pc:sldMkLst>
          <pc:docMk/>
          <pc:sldMk cId="0" sldId="259"/>
        </pc:sldMkLst>
      </pc:sldChg>
      <pc:sldChg chg="modSp mod modNotes">
        <pc:chgData name="Baskerville, Kristin (CDC/GHC/DGHP)" userId="e5846ad4-249e-4a35-baa4-77ba58151c68" providerId="ADAL" clId="{613EFEC5-BEAB-4681-8F18-22D7E4BC25F2}" dt="2025-11-21T19:36:54.709" v="18"/>
        <pc:sldMkLst>
          <pc:docMk/>
          <pc:sldMk cId="0" sldId="260"/>
        </pc:sldMkLst>
        <pc:spChg chg="mod">
          <ac:chgData name="Baskerville, Kristin (CDC/GHC/DGHP)" userId="e5846ad4-249e-4a35-baa4-77ba58151c68" providerId="ADAL" clId="{613EFEC5-BEAB-4681-8F18-22D7E4BC25F2}" dt="2025-11-20T03:43:45.323" v="5" actId="1037"/>
          <ac:spMkLst>
            <pc:docMk/>
            <pc:sldMk cId="0" sldId="260"/>
            <ac:spMk id="315" creationId="{00000000-0000-0000-0000-000000000000}"/>
          </ac:spMkLst>
        </pc:spChg>
      </pc:sldChg>
      <pc:sldChg chg="modNotes">
        <pc:chgData name="Baskerville, Kristin (CDC/GHC/DGHP)" userId="e5846ad4-249e-4a35-baa4-77ba58151c68" providerId="ADAL" clId="{613EFEC5-BEAB-4681-8F18-22D7E4BC25F2}" dt="2025-11-21T19:36:54.709" v="18"/>
        <pc:sldMkLst>
          <pc:docMk/>
          <pc:sldMk cId="0" sldId="261"/>
        </pc:sldMkLst>
      </pc:sldChg>
      <pc:sldChg chg="modNotes">
        <pc:chgData name="Baskerville, Kristin (CDC/GHC/DGHP)" userId="e5846ad4-249e-4a35-baa4-77ba58151c68" providerId="ADAL" clId="{613EFEC5-BEAB-4681-8F18-22D7E4BC25F2}" dt="2025-11-21T19:36:54.709" v="18"/>
        <pc:sldMkLst>
          <pc:docMk/>
          <pc:sldMk cId="0" sldId="262"/>
        </pc:sldMkLst>
      </pc:sldChg>
      <pc:sldChg chg="modNotes">
        <pc:chgData name="Baskerville, Kristin (CDC/GHC/DGHP)" userId="e5846ad4-249e-4a35-baa4-77ba58151c68" providerId="ADAL" clId="{613EFEC5-BEAB-4681-8F18-22D7E4BC25F2}" dt="2025-11-21T19:36:54.709" v="18"/>
        <pc:sldMkLst>
          <pc:docMk/>
          <pc:sldMk cId="0" sldId="263"/>
        </pc:sldMkLst>
      </pc:sldChg>
      <pc:sldChg chg="modSp mod modNotes">
        <pc:chgData name="Baskerville, Kristin (CDC/GHC/DGHP)" userId="e5846ad4-249e-4a35-baa4-77ba58151c68" providerId="ADAL" clId="{613EFEC5-BEAB-4681-8F18-22D7E4BC25F2}" dt="2025-11-21T19:36:54.709" v="18"/>
        <pc:sldMkLst>
          <pc:docMk/>
          <pc:sldMk cId="0" sldId="264"/>
        </pc:sldMkLst>
        <pc:spChg chg="mod">
          <ac:chgData name="Baskerville, Kristin (CDC/GHC/DGHP)" userId="e5846ad4-249e-4a35-baa4-77ba58151c68" providerId="ADAL" clId="{613EFEC5-BEAB-4681-8F18-22D7E4BC25F2}" dt="2025-11-20T03:44:51.195" v="17" actId="20577"/>
          <ac:spMkLst>
            <pc:docMk/>
            <pc:sldMk cId="0" sldId="264"/>
            <ac:spMk id="383" creationId="{00000000-0000-0000-0000-000000000000}"/>
          </ac:spMkLst>
        </pc:spChg>
      </pc:sldChg>
      <pc:sldChg chg="modNotes">
        <pc:chgData name="Baskerville, Kristin (CDC/GHC/DGHP)" userId="e5846ad4-249e-4a35-baa4-77ba58151c68" providerId="ADAL" clId="{613EFEC5-BEAB-4681-8F18-22D7E4BC25F2}" dt="2025-11-21T19:36:54.709" v="18"/>
        <pc:sldMkLst>
          <pc:docMk/>
          <pc:sldMk cId="0" sldId="265"/>
        </pc:sldMkLst>
      </pc:sldChg>
      <pc:sldChg chg="modNotes">
        <pc:chgData name="Baskerville, Kristin (CDC/GHC/DGHP)" userId="e5846ad4-249e-4a35-baa4-77ba58151c68" providerId="ADAL" clId="{613EFEC5-BEAB-4681-8F18-22D7E4BC25F2}" dt="2025-11-21T19:36:54.709" v="18"/>
        <pc:sldMkLst>
          <pc:docMk/>
          <pc:sldMk cId="0" sldId="266"/>
        </pc:sldMkLst>
      </pc:sldChg>
      <pc:sldChg chg="modNotes">
        <pc:chgData name="Baskerville, Kristin (CDC/GHC/DGHP)" userId="e5846ad4-249e-4a35-baa4-77ba58151c68" providerId="ADAL" clId="{613EFEC5-BEAB-4681-8F18-22D7E4BC25F2}" dt="2025-11-21T19:36:54.709" v="18"/>
        <pc:sldMkLst>
          <pc:docMk/>
          <pc:sldMk cId="0" sldId="267"/>
        </pc:sldMkLst>
      </pc:sldChg>
      <pc:sldChg chg="modNotes">
        <pc:chgData name="Baskerville, Kristin (CDC/GHC/DGHP)" userId="e5846ad4-249e-4a35-baa4-77ba58151c68" providerId="ADAL" clId="{613EFEC5-BEAB-4681-8F18-22D7E4BC25F2}" dt="2025-11-21T19:36:54.709" v="18"/>
        <pc:sldMkLst>
          <pc:docMk/>
          <pc:sldMk cId="0" sldId="268"/>
        </pc:sldMkLst>
      </pc:sldChg>
      <pc:sldChg chg="modNotes">
        <pc:chgData name="Baskerville, Kristin (CDC/GHC/DGHP)" userId="e5846ad4-249e-4a35-baa4-77ba58151c68" providerId="ADAL" clId="{613EFEC5-BEAB-4681-8F18-22D7E4BC25F2}" dt="2025-11-21T19:36:54.709" v="18"/>
        <pc:sldMkLst>
          <pc:docMk/>
          <pc:sldMk cId="0" sldId="269"/>
        </pc:sldMkLst>
      </pc:sldChg>
      <pc:sldChg chg="modNotes">
        <pc:chgData name="Baskerville, Kristin (CDC/GHC/DGHP)" userId="e5846ad4-249e-4a35-baa4-77ba58151c68" providerId="ADAL" clId="{613EFEC5-BEAB-4681-8F18-22D7E4BC25F2}" dt="2025-11-21T19:36:54.709" v="18"/>
        <pc:sldMkLst>
          <pc:docMk/>
          <pc:sldMk cId="0" sldId="270"/>
        </pc:sldMkLst>
      </pc:sldChg>
      <pc:sldChg chg="modNotes">
        <pc:chgData name="Baskerville, Kristin (CDC/GHC/DGHP)" userId="e5846ad4-249e-4a35-baa4-77ba58151c68" providerId="ADAL" clId="{613EFEC5-BEAB-4681-8F18-22D7E4BC25F2}" dt="2025-11-21T19:36:54.709" v="18"/>
        <pc:sldMkLst>
          <pc:docMk/>
          <pc:sldMk cId="0" sldId="271"/>
        </pc:sldMkLst>
      </pc:sldChg>
      <pc:sldChg chg="modNotes">
        <pc:chgData name="Baskerville, Kristin (CDC/GHC/DGHP)" userId="e5846ad4-249e-4a35-baa4-77ba58151c68" providerId="ADAL" clId="{613EFEC5-BEAB-4681-8F18-22D7E4BC25F2}" dt="2025-11-21T19:36:54.709" v="18"/>
        <pc:sldMkLst>
          <pc:docMk/>
          <pc:sldMk cId="0" sldId="272"/>
        </pc:sldMkLst>
      </pc:sldChg>
      <pc:sldChg chg="modNotes">
        <pc:chgData name="Baskerville, Kristin (CDC/GHC/DGHP)" userId="e5846ad4-249e-4a35-baa4-77ba58151c68" providerId="ADAL" clId="{613EFEC5-BEAB-4681-8F18-22D7E4BC25F2}" dt="2025-11-21T19:36:54.709" v="18"/>
        <pc:sldMkLst>
          <pc:docMk/>
          <pc:sldMk cId="0" sldId="273"/>
        </pc:sldMkLst>
      </pc:sldChg>
      <pc:sldChg chg="modNotes">
        <pc:chgData name="Baskerville, Kristin (CDC/GHC/DGHP)" userId="e5846ad4-249e-4a35-baa4-77ba58151c68" providerId="ADAL" clId="{613EFEC5-BEAB-4681-8F18-22D7E4BC25F2}" dt="2025-11-21T19:36:54.709" v="18"/>
        <pc:sldMkLst>
          <pc:docMk/>
          <pc:sldMk cId="0" sldId="274"/>
        </pc:sldMkLst>
      </pc:sldChg>
      <pc:sldChg chg="modNotes">
        <pc:chgData name="Baskerville, Kristin (CDC/GHC/DGHP)" userId="e5846ad4-249e-4a35-baa4-77ba58151c68" providerId="ADAL" clId="{613EFEC5-BEAB-4681-8F18-22D7E4BC25F2}" dt="2025-11-21T19:36:54.709" v="18"/>
        <pc:sldMkLst>
          <pc:docMk/>
          <pc:sldMk cId="0" sldId="275"/>
        </pc:sldMkLst>
      </pc:sldChg>
      <pc:sldChg chg="modNotes modNotesTx">
        <pc:chgData name="Baskerville, Kristin (CDC/GHC/DGHP)" userId="e5846ad4-249e-4a35-baa4-77ba58151c68" providerId="ADAL" clId="{613EFEC5-BEAB-4681-8F18-22D7E4BC25F2}" dt="2025-11-21T19:37:41.051" v="19" actId="13926"/>
        <pc:sldMkLst>
          <pc:docMk/>
          <pc:sldMk cId="0" sldId="276"/>
        </pc:sldMkLst>
      </pc:sldChg>
      <pc:sldChg chg="modNotes">
        <pc:chgData name="Baskerville, Kristin (CDC/GHC/DGHP)" userId="e5846ad4-249e-4a35-baa4-77ba58151c68" providerId="ADAL" clId="{613EFEC5-BEAB-4681-8F18-22D7E4BC25F2}" dt="2025-11-21T19:36:54.709" v="18"/>
        <pc:sldMkLst>
          <pc:docMk/>
          <pc:sldMk cId="0" sldId="277"/>
        </pc:sldMkLst>
      </pc:sldChg>
      <pc:sldChg chg="modNotes">
        <pc:chgData name="Baskerville, Kristin (CDC/GHC/DGHP)" userId="e5846ad4-249e-4a35-baa4-77ba58151c68" providerId="ADAL" clId="{613EFEC5-BEAB-4681-8F18-22D7E4BC25F2}" dt="2025-11-21T19:36:54.709" v="18"/>
        <pc:sldMkLst>
          <pc:docMk/>
          <pc:sldMk cId="0" sldId="278"/>
        </pc:sldMkLst>
      </pc:sldChg>
      <pc:sldChg chg="modNotes">
        <pc:chgData name="Baskerville, Kristin (CDC/GHC/DGHP)" userId="e5846ad4-249e-4a35-baa4-77ba58151c68" providerId="ADAL" clId="{613EFEC5-BEAB-4681-8F18-22D7E4BC25F2}" dt="2025-11-21T19:36:54.709" v="18"/>
        <pc:sldMkLst>
          <pc:docMk/>
          <pc:sldMk cId="0" sldId="279"/>
        </pc:sldMkLst>
      </pc:sldChg>
      <pc:sldChg chg="modNotes">
        <pc:chgData name="Baskerville, Kristin (CDC/GHC/DGHP)" userId="e5846ad4-249e-4a35-baa4-77ba58151c68" providerId="ADAL" clId="{613EFEC5-BEAB-4681-8F18-22D7E4BC25F2}" dt="2025-11-21T19:36:54.709" v="18"/>
        <pc:sldMkLst>
          <pc:docMk/>
          <pc:sldMk cId="0" sldId="280"/>
        </pc:sldMkLst>
      </pc:sldChg>
      <pc:sldMasterChg chg="modSldLayout">
        <pc:chgData name="Baskerville, Kristin (CDC/GHC/DGHP)" userId="e5846ad4-249e-4a35-baa4-77ba58151c68" providerId="ADAL" clId="{613EFEC5-BEAB-4681-8F18-22D7E4BC25F2}" dt="2025-11-20T03:42:58.966" v="0" actId="2711"/>
        <pc:sldMasterMkLst>
          <pc:docMk/>
          <pc:sldMasterMk cId="0" sldId="2147483648"/>
        </pc:sldMasterMkLst>
        <pc:sldLayoutChg chg="modSp mod">
          <pc:chgData name="Baskerville, Kristin (CDC/GHC/DGHP)" userId="e5846ad4-249e-4a35-baa4-77ba58151c68" providerId="ADAL" clId="{613EFEC5-BEAB-4681-8F18-22D7E4BC25F2}" dt="2025-11-20T03:42:58.966" v="0" actId="2711"/>
          <pc:sldLayoutMkLst>
            <pc:docMk/>
            <pc:sldMasterMk cId="0" sldId="2147483648"/>
            <pc:sldLayoutMk cId="0" sldId="2147483649"/>
          </pc:sldLayoutMkLst>
          <pc:spChg chg="mod">
            <ac:chgData name="Baskerville, Kristin (CDC/GHC/DGHP)" userId="e5846ad4-249e-4a35-baa4-77ba58151c68" providerId="ADAL" clId="{613EFEC5-BEAB-4681-8F18-22D7E4BC25F2}" dt="2025-11-20T03:42:58.966" v="0" actId="2711"/>
            <ac:spMkLst>
              <pc:docMk/>
              <pc:sldMasterMk cId="0" sldId="2147483648"/>
              <pc:sldLayoutMk cId="0" sldId="2147483649"/>
              <ac:spMk id="21" creationId="{00000000-0000-0000-0000-000000000000}"/>
            </ac:spMkLst>
          </pc:sp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fr-FR" sz="2800" b="1" noProof="0" dirty="0">
              <a:solidFill>
                <a:schemeClr val="tx1"/>
              </a:solidFill>
              <a:latin typeface="+mn-lt"/>
            </a:rPr>
            <a:t>Détecter, diagnostique</a:t>
          </a:r>
          <a:endParaRPr lang="en-US" sz="28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fr-FR" sz="2800" b="1" noProof="0" dirty="0">
              <a:solidFill>
                <a:schemeClr val="tx1"/>
              </a:solidFill>
              <a:latin typeface="+mn-lt"/>
            </a:rPr>
            <a:t>Collecter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fr-FR" sz="2800" b="1" noProof="0" dirty="0">
              <a:solidFill>
                <a:schemeClr val="tx1"/>
              </a:solidFill>
              <a:latin typeface="+mn-lt"/>
            </a:rPr>
            <a:t>Compiler, analyser</a:t>
          </a:r>
          <a:endParaRPr lang="en-US" sz="2800" b="1" dirty="0">
            <a:solidFill>
              <a:schemeClr val="tx1"/>
            </a:solidFill>
            <a:latin typeface="+mn-lt"/>
          </a:endParaRP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fr-FR" sz="2800" b="1" noProof="0" dirty="0">
              <a:solidFill>
                <a:schemeClr val="tx1"/>
              </a:solidFill>
              <a:latin typeface="+mn-lt"/>
            </a:rPr>
            <a:t>Interpréter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fr-FR" sz="2800" b="1" noProof="0" dirty="0">
              <a:solidFill>
                <a:schemeClr val="tx1"/>
              </a:solidFill>
              <a:latin typeface="+mn-lt"/>
            </a:rPr>
            <a:t>Agir</a:t>
          </a:r>
          <a:endParaRPr lang="en-US" sz="2800" b="1" dirty="0">
            <a:solidFill>
              <a:schemeClr val="tx1"/>
            </a:solidFill>
            <a:latin typeface="+mn-lt"/>
          </a:endParaRP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fr-FR" sz="2800" b="1" noProof="0" dirty="0">
              <a:solidFill>
                <a:schemeClr val="tx1"/>
              </a:solidFill>
              <a:latin typeface="+mn-lt"/>
            </a:rPr>
            <a:t>Communiquer</a:t>
          </a:r>
          <a:endParaRPr lang="en-US" sz="2800" b="1" dirty="0">
            <a:solidFill>
              <a:schemeClr val="tx1"/>
            </a:solidFill>
            <a:latin typeface="+mn-lt"/>
          </a:endParaRP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41462" custRadScaleRad="96230" custRadScaleInc="-1074">
        <dgm:presLayoutVars>
          <dgm:bulletEnabled val="1"/>
        </dgm:presLayoutVars>
      </dgm:prSet>
      <dgm:spPr/>
    </dgm:pt>
    <dgm:pt modelId="{EB0FECD4-874C-476B-A915-884DFE3F2D91}" type="pres">
      <dgm:prSet presAssocID="{9EFDDFF1-2279-486B-9F12-EA5F590C8C00}" presName="sibTransFirstNode" presStyleLbl="bgShp" presStyleIdx="0" presStyleCnt="1" custScaleX="148034" custLinFactNeighborX="63" custLinFactNeighborY="1352"/>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530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16"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54478"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7665" y="-102220"/>
          <a:ext cx="7267426" cy="4909295"/>
        </a:xfrm>
        <a:prstGeom prst="circularArrow">
          <a:avLst>
            <a:gd name="adj1" fmla="val 5274"/>
            <a:gd name="adj2" fmla="val 312630"/>
            <a:gd name="adj3" fmla="val 13427230"/>
            <a:gd name="adj4" fmla="val 1761343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44230" y="76792"/>
          <a:ext cx="2668109"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Détecter, diagnostique</a:t>
          </a:r>
          <a:endParaRPr lang="en-US" sz="2800" b="1" kern="1200" dirty="0">
            <a:solidFill>
              <a:schemeClr val="tx1"/>
            </a:solidFill>
            <a:latin typeface="+mn-lt"/>
          </a:endParaRPr>
        </a:p>
      </dsp:txBody>
      <dsp:txXfrm>
        <a:off x="3790266" y="122828"/>
        <a:ext cx="2576037" cy="850976"/>
      </dsp:txXfrm>
    </dsp:sp>
    <dsp:sp modelId="{1695DC22-9A36-4B48-AEFF-7E4FDFC1713F}">
      <dsp:nvSpPr>
        <dsp:cNvPr id="0" name=""/>
        <dsp:cNvSpPr/>
      </dsp:nvSpPr>
      <dsp:spPr>
        <a:xfrm>
          <a:off x="7023310" y="928908"/>
          <a:ext cx="1886096"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Collecter</a:t>
          </a:r>
          <a:endParaRPr lang="en-US" sz="2800" b="1" kern="1200" dirty="0">
            <a:solidFill>
              <a:schemeClr val="tx1"/>
            </a:solidFill>
            <a:latin typeface="+mn-lt"/>
          </a:endParaRPr>
        </a:p>
      </dsp:txBody>
      <dsp:txXfrm>
        <a:off x="7069346" y="974944"/>
        <a:ext cx="1794024" cy="850976"/>
      </dsp:txXfrm>
    </dsp:sp>
    <dsp:sp modelId="{07166AA7-B419-46BE-8707-58768C01B0F0}">
      <dsp:nvSpPr>
        <dsp:cNvPr id="0" name=""/>
        <dsp:cNvSpPr/>
      </dsp:nvSpPr>
      <dsp:spPr>
        <a:xfrm>
          <a:off x="6912542" y="2986004"/>
          <a:ext cx="1986135"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Compiler, analyser</a:t>
          </a:r>
          <a:endParaRPr lang="en-US" sz="2800" b="1" kern="1200" dirty="0">
            <a:solidFill>
              <a:schemeClr val="tx1"/>
            </a:solidFill>
            <a:latin typeface="+mn-lt"/>
          </a:endParaRPr>
        </a:p>
      </dsp:txBody>
      <dsp:txXfrm>
        <a:off x="6958578" y="3032040"/>
        <a:ext cx="1894063" cy="850976"/>
      </dsp:txXfrm>
    </dsp:sp>
    <dsp:sp modelId="{03ED3239-7976-43C1-9470-0A426C83A8ED}">
      <dsp:nvSpPr>
        <dsp:cNvPr id="0" name=""/>
        <dsp:cNvSpPr/>
      </dsp:nvSpPr>
      <dsp:spPr>
        <a:xfrm>
          <a:off x="4095612" y="3986440"/>
          <a:ext cx="2135363"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Interpréter</a:t>
          </a:r>
          <a:endParaRPr lang="en-US" sz="2800" b="1" kern="1200" dirty="0">
            <a:solidFill>
              <a:schemeClr val="tx1"/>
            </a:solidFill>
            <a:latin typeface="+mn-lt"/>
          </a:endParaRPr>
        </a:p>
      </dsp:txBody>
      <dsp:txXfrm>
        <a:off x="4141648" y="4032476"/>
        <a:ext cx="2043291" cy="850976"/>
      </dsp:txXfrm>
    </dsp:sp>
    <dsp:sp modelId="{CB7BE2BC-AC16-42C7-9D95-B7BD321D88D7}">
      <dsp:nvSpPr>
        <dsp:cNvPr id="0" name=""/>
        <dsp:cNvSpPr/>
      </dsp:nvSpPr>
      <dsp:spPr>
        <a:xfrm>
          <a:off x="661423" y="3028598"/>
          <a:ext cx="2913604"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Communiquer</a:t>
          </a:r>
          <a:endParaRPr lang="en-US" sz="2800" b="1" kern="1200" dirty="0">
            <a:solidFill>
              <a:schemeClr val="tx1"/>
            </a:solidFill>
            <a:latin typeface="+mn-lt"/>
          </a:endParaRPr>
        </a:p>
      </dsp:txBody>
      <dsp:txXfrm>
        <a:off x="707459" y="3074634"/>
        <a:ext cx="2821532" cy="850976"/>
      </dsp:txXfrm>
    </dsp:sp>
    <dsp:sp modelId="{74BED3F0-1F3F-4B93-9710-4F13C5417E70}">
      <dsp:nvSpPr>
        <dsp:cNvPr id="0" name=""/>
        <dsp:cNvSpPr/>
      </dsp:nvSpPr>
      <dsp:spPr>
        <a:xfrm>
          <a:off x="693310" y="928910"/>
          <a:ext cx="2219558"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Agir</a:t>
          </a:r>
          <a:endParaRPr lang="en-US" sz="2800" b="1" kern="1200" dirty="0">
            <a:solidFill>
              <a:schemeClr val="tx1"/>
            </a:solidFill>
            <a:latin typeface="+mn-lt"/>
          </a:endParaRPr>
        </a:p>
      </dsp:txBody>
      <dsp:txXfrm>
        <a:off x="739346" y="974946"/>
        <a:ext cx="2127486" cy="85097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70583" cy="480388"/>
          </a:xfrm>
          <a:prstGeom prst="rect">
            <a:avLst/>
          </a:prstGeom>
          <a:noFill/>
          <a:ln>
            <a:noFill/>
          </a:ln>
        </p:spPr>
        <p:txBody>
          <a:bodyPr spcFirstLastPara="1" wrap="square" lIns="96624" tIns="48312" rIns="96624" bIns="48312"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2962" y="0"/>
            <a:ext cx="3170583" cy="480388"/>
          </a:xfrm>
          <a:prstGeom prst="rect">
            <a:avLst/>
          </a:prstGeom>
          <a:noFill/>
          <a:ln>
            <a:noFill/>
          </a:ln>
        </p:spPr>
        <p:txBody>
          <a:bodyPr spcFirstLastPara="1" wrap="square" lIns="96624" tIns="48312" rIns="96624" bIns="48312"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173"/>
            <a:ext cx="3170583" cy="480388"/>
          </a:xfrm>
          <a:prstGeom prst="rect">
            <a:avLst/>
          </a:prstGeom>
          <a:noFill/>
          <a:ln>
            <a:noFill/>
          </a:ln>
        </p:spPr>
        <p:txBody>
          <a:bodyPr spcFirstLastPara="1" wrap="square" lIns="96624" tIns="48312" rIns="96624" bIns="48312"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smtClean="0">
                <a:solidFill>
                  <a:schemeClr val="dk1"/>
                </a:solidFill>
              </a:rPr>
              <a:pPr algn="r"/>
              <a:t>‹#›</a:t>
            </a:fld>
            <a:endParaRPr lang="fr-FR" sz="120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85" name="Google Shape;285;p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p>
          <a:p>
            <a:pPr marL="0" indent="0">
              <a:spcBef>
                <a:spcPts val="0"/>
              </a:spcBef>
            </a:pPr>
            <a:endParaRPr lang="fr-FR" b="1" dirty="0"/>
          </a:p>
          <a:p>
            <a:pPr marL="177845" indent="-177845" defTabSz="948507">
              <a:spcBef>
                <a:spcPts val="0"/>
              </a:spcBef>
              <a:buFont typeface="Wingdings" panose="05000000000000000000" pitchFamily="2" charset="2"/>
              <a:buChar char="v"/>
              <a:defRPr/>
            </a:pPr>
            <a:r>
              <a:rPr lang="fr-FR" i="1" dirty="0">
                <a:latin typeface="+mn-lt"/>
                <a:ea typeface="Aptos" panose="020B0004020202020204" pitchFamily="34" charset="0"/>
              </a:rPr>
              <a:t>N'hésitez pas à modifier cette présentation pour l'adapter à votre contexte local.  Si des modifications sont apportées, veuillez l'indiquer : </a:t>
            </a:r>
            <a:r>
              <a:rPr lang="fr-FR" b="1" i="1" dirty="0">
                <a:latin typeface="+mn-lt"/>
                <a:ea typeface="Aptos" panose="020B0004020202020204" pitchFamily="34" charset="0"/>
              </a:rPr>
              <a:t>« Cette présentation a été partiellement modifiée par rapport à la version originale du CDC » </a:t>
            </a:r>
            <a:r>
              <a:rPr lang="fr-FR" i="1" dirty="0">
                <a:latin typeface="+mn-lt"/>
                <a:ea typeface="Aptos" panose="020B0004020202020204" pitchFamily="34" charset="0"/>
              </a:rPr>
              <a:t>sur cette diapositive.</a:t>
            </a:r>
            <a:endParaRPr lang="fr-FR" i="1" dirty="0">
              <a:latin typeface="+mn-lt"/>
            </a:endParaRPr>
          </a:p>
          <a:p>
            <a:pPr marL="0" indent="0">
              <a:spcBef>
                <a:spcPts val="0"/>
              </a:spcBef>
            </a:pPr>
            <a:endParaRPr lang="fr-FR" noProof="0" dirty="0"/>
          </a:p>
          <a:p>
            <a:pPr marL="0" indent="0">
              <a:spcBef>
                <a:spcPts val="1867"/>
              </a:spcBef>
            </a:pPr>
            <a:endParaRPr lang="fr-FR" b="1" dirty="0"/>
          </a:p>
          <a:p>
            <a:pPr marL="177845" indent="-177845">
              <a:spcBef>
                <a:spcPts val="1867"/>
              </a:spcBef>
              <a:buClr>
                <a:schemeClr val="dk1"/>
              </a:buClr>
              <a:buSzPts val="1200"/>
              <a:buFont typeface="Noto Sans Symbols"/>
              <a:buChar char="❖"/>
            </a:pPr>
            <a:r>
              <a:rPr lang="fr-FR" b="1" noProof="0" dirty="0"/>
              <a:t>FFOM </a:t>
            </a:r>
            <a:r>
              <a:rPr lang="fr-FR" b="1" dirty="0"/>
              <a:t>est un acronyme pour Forces (</a:t>
            </a:r>
            <a:r>
              <a:rPr lang="fr-FR" b="1" dirty="0" err="1"/>
              <a:t>Strengths</a:t>
            </a:r>
            <a:r>
              <a:rPr lang="fr-FR" b="1" dirty="0"/>
              <a:t> en anglais), Faiblesses (</a:t>
            </a:r>
            <a:r>
              <a:rPr lang="fr-FR" b="1" dirty="0" err="1"/>
              <a:t>Weaknesses</a:t>
            </a:r>
            <a:r>
              <a:rPr lang="fr-FR" b="1" dirty="0"/>
              <a:t> en anglais), Opportunités (</a:t>
            </a:r>
            <a:r>
              <a:rPr lang="fr-FR" b="1" dirty="0" err="1"/>
              <a:t>Opportunities</a:t>
            </a:r>
            <a:r>
              <a:rPr lang="fr-FR" b="1" dirty="0"/>
              <a:t> en anglais) et Menaces (</a:t>
            </a:r>
            <a:r>
              <a:rPr lang="fr-FR" b="1" dirty="0" err="1"/>
              <a:t>Threats</a:t>
            </a:r>
            <a:r>
              <a:rPr lang="fr-FR" b="1" dirty="0"/>
              <a:t> en anglais) et sera défini pour les participants sur la diapositive 5. </a:t>
            </a:r>
            <a:endParaRPr lang="fr-FR" noProof="0" dirty="0"/>
          </a:p>
          <a:p>
            <a:pPr marL="0" indent="0">
              <a:spcBef>
                <a:spcPts val="1867"/>
              </a:spcBef>
              <a:buClr>
                <a:schemeClr val="dk1"/>
              </a:buClr>
              <a:buSzPts val="1200"/>
            </a:pPr>
            <a:endParaRPr lang="fr-FR" b="1"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Cette leçon porte sur l'analyse FFOM, qui fera partie de votre travail sur le terrain au cours de l'Intervalle de terrain 1. </a:t>
            </a:r>
            <a:endParaRPr lang="fr-FR" noProof="0" dirty="0"/>
          </a:p>
          <a:p>
            <a:pPr marL="0" indent="0">
              <a:spcBef>
                <a:spcPts val="1618"/>
              </a:spcBef>
            </a:pPr>
            <a:endParaRPr dirty="0">
              <a:latin typeface="Arial"/>
              <a:ea typeface="Arial"/>
              <a:cs typeface="Arial"/>
              <a:sym typeface="Arial"/>
            </a:endParaRPr>
          </a:p>
        </p:txBody>
      </p:sp>
      <p:sp>
        <p:nvSpPr>
          <p:cNvPr id="286" name="Google Shape;286;p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1</a:t>
            </a:fld>
            <a:endParaRPr sz="12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p1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8" name="Google Shape;388;p1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t>Notes de l'instructeur : </a:t>
            </a:r>
            <a:endParaRPr lang="fr-FR" noProof="0" dirty="0"/>
          </a:p>
          <a:p>
            <a:pPr marL="0" indent="0">
              <a:spcBef>
                <a:spcPts val="373"/>
              </a:spcBef>
            </a:pPr>
            <a:endParaRPr lang="fr-FR" b="1" noProof="0" dirty="0"/>
          </a:p>
          <a:p>
            <a:pPr marL="177845" indent="-177845">
              <a:spcBef>
                <a:spcPts val="373"/>
              </a:spcBef>
              <a:buClr>
                <a:schemeClr val="dk1"/>
              </a:buClr>
              <a:buSzPts val="1200"/>
              <a:buFont typeface="Noto Sans Symbols"/>
              <a:buChar char="▪"/>
            </a:pPr>
            <a:r>
              <a:rPr lang="fr-FR" b="1" u="sng" noProof="0" dirty="0"/>
              <a:t>Posez</a:t>
            </a:r>
            <a:r>
              <a:rPr lang="fr-FR" b="1" u="none" noProof="0" dirty="0"/>
              <a:t> </a:t>
            </a:r>
            <a:r>
              <a:rPr lang="fr-FR" noProof="0" dirty="0"/>
              <a:t>la question figurant sur la diapositive et sollicitez les réactions de quelques volontaires</a:t>
            </a:r>
            <a:r>
              <a:rPr lang="fr-FR" b="1" noProof="0" dirty="0"/>
              <a:t>. &lt;</a:t>
            </a:r>
            <a:r>
              <a:rPr lang="fr-FR" b="1" dirty="0"/>
              <a:t>CLIQUER</a:t>
            </a:r>
            <a:r>
              <a:rPr lang="fr-FR" b="1" noProof="0" dirty="0"/>
              <a:t>&gt; </a:t>
            </a:r>
            <a:r>
              <a:rPr lang="fr-FR" b="0" noProof="0" dirty="0"/>
              <a:t>pour afficher la diapositive suivante et comparez les points figurant sur la diapositive aux exemples fournis par les participants</a:t>
            </a:r>
            <a:r>
              <a:rPr lang="fr-FR" b="1" noProof="0" dirty="0"/>
              <a:t>.</a:t>
            </a:r>
            <a:endParaRPr lang="fr-FR" noProof="0" dirty="0"/>
          </a:p>
          <a:p>
            <a:pPr marL="0" indent="0">
              <a:spcBef>
                <a:spcPts val="373"/>
              </a:spcBef>
            </a:pPr>
            <a:endParaRPr dirty="0"/>
          </a:p>
        </p:txBody>
      </p:sp>
      <p:sp>
        <p:nvSpPr>
          <p:cNvPr id="389" name="Google Shape;389;p1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1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5" name="Google Shape;395;p1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Noto Sans Symbols"/>
              <a:buChar char="▪"/>
            </a:pPr>
            <a:r>
              <a:rPr lang="fr-FR" b="1" u="sng" dirty="0"/>
              <a:t>Dites</a:t>
            </a:r>
            <a:r>
              <a:rPr lang="fr-FR" b="1" dirty="0"/>
              <a:t> : </a:t>
            </a:r>
            <a:r>
              <a:rPr lang="fr-FR" dirty="0"/>
              <a:t>Nous allons appliquer les forces à notre exemple de réalisation et de maintien d'une surveillance de haute qualité et prompte. Voici quelques facteurs internes qui permettent d'assurer une surveillance de qualité et en temps voulu :</a:t>
            </a:r>
            <a:endParaRPr lang="fr-FR" noProof="0" dirty="0"/>
          </a:p>
          <a:p>
            <a:pPr marL="652099" lvl="1" indent="-177845">
              <a:lnSpc>
                <a:spcPct val="115000"/>
              </a:lnSpc>
              <a:spcBef>
                <a:spcPts val="1245"/>
              </a:spcBef>
              <a:buClr>
                <a:schemeClr val="dk1"/>
              </a:buClr>
              <a:buSzPts val="1200"/>
              <a:buFont typeface="Courier New"/>
              <a:buChar char="o"/>
            </a:pPr>
            <a:r>
              <a:rPr lang="fr-FR" dirty="0"/>
              <a:t>Un directeur médical compétent qui connaît la valeur de la surveillance et soutient le personnel pour qu'il signale tous les cas et dans les délais.</a:t>
            </a:r>
            <a:endParaRPr lang="fr-FR" noProof="0" dirty="0"/>
          </a:p>
          <a:p>
            <a:pPr marL="652099" lvl="1" indent="-177845">
              <a:lnSpc>
                <a:spcPct val="115000"/>
              </a:lnSpc>
              <a:spcBef>
                <a:spcPts val="1245"/>
              </a:spcBef>
              <a:buClr>
                <a:schemeClr val="dk1"/>
              </a:buClr>
              <a:buSzPts val="1200"/>
              <a:buFont typeface="Courier New"/>
              <a:buChar char="o"/>
            </a:pPr>
            <a:r>
              <a:rPr lang="fr-FR" dirty="0"/>
              <a:t>Un cadre de personnel bien formé qui comprend l'importance d'une saisie et d'une notification correctes des données.</a:t>
            </a:r>
            <a:endParaRPr lang="fr-FR" noProof="0" dirty="0"/>
          </a:p>
          <a:p>
            <a:pPr marL="652099" lvl="1" indent="-177845">
              <a:lnSpc>
                <a:spcPct val="115000"/>
              </a:lnSpc>
              <a:spcBef>
                <a:spcPts val="1245"/>
              </a:spcBef>
              <a:buClr>
                <a:schemeClr val="dk1"/>
              </a:buClr>
              <a:buSzPts val="1200"/>
              <a:buFont typeface="Courier New"/>
              <a:buChar char="o"/>
            </a:pPr>
            <a:r>
              <a:rPr lang="fr-FR" dirty="0"/>
              <a:t>Procédures et processus opérationnels normalisés que tout le personnel suit pour garantir la qualité et la cohérence. </a:t>
            </a:r>
            <a:r>
              <a:rPr lang="fr-FR" b="1" dirty="0"/>
              <a:t>&lt;CLIQUER&gt;</a:t>
            </a:r>
            <a:endParaRPr lang="fr-FR" noProof="0" dirty="0"/>
          </a:p>
          <a:p>
            <a:pPr marL="474254" lvl="1" indent="0">
              <a:lnSpc>
                <a:spcPct val="115000"/>
              </a:lnSpc>
              <a:spcBef>
                <a:spcPts val="1245"/>
              </a:spcBef>
              <a:buClr>
                <a:schemeClr val="dk1"/>
              </a:buClr>
              <a:buSzPts val="1200"/>
            </a:pPr>
            <a:endParaRPr lang="fr-FR" b="1" dirty="0"/>
          </a:p>
          <a:p>
            <a:pPr marL="177845" indent="-177845">
              <a:lnSpc>
                <a:spcPct val="115000"/>
              </a:lnSpc>
              <a:spcBef>
                <a:spcPts val="1245"/>
              </a:spcBef>
              <a:buClr>
                <a:schemeClr val="dk1"/>
              </a:buClr>
              <a:buSzPts val="1200"/>
              <a:buFont typeface="Noto Sans Symbols"/>
              <a:buChar char="▪"/>
            </a:pPr>
            <a:r>
              <a:rPr lang="fr-FR" b="1" u="sng" dirty="0"/>
              <a:t>Dites</a:t>
            </a:r>
            <a:r>
              <a:rPr lang="fr-FR" dirty="0"/>
              <a:t> : Pour le projet d'audit de la qualité des données de surveillance, les « forces » doivent être le résumé de toutes les structures sanitaires visitées. </a:t>
            </a:r>
            <a:r>
              <a:rPr lang="fr-FR" b="1" dirty="0"/>
              <a:t>&lt;CLIQUER&gt; </a:t>
            </a:r>
            <a:r>
              <a:rPr lang="fr-FR" dirty="0"/>
              <a:t>Si une structure a été exceptionnelle et devrait servir de modèle aux autres, vous pouvez la nommer</a:t>
            </a:r>
            <a:r>
              <a:rPr lang="fr-FR" b="1" dirty="0"/>
              <a:t>.</a:t>
            </a:r>
            <a:endParaRPr lang="fr-FR" noProof="0" dirty="0"/>
          </a:p>
          <a:p>
            <a:pPr marL="0" indent="0">
              <a:spcBef>
                <a:spcPts val="1618"/>
              </a:spcBef>
            </a:pPr>
            <a:endParaRPr dirty="0"/>
          </a:p>
        </p:txBody>
      </p:sp>
      <p:sp>
        <p:nvSpPr>
          <p:cNvPr id="396" name="Google Shape;396;p1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p1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02" name="Google Shape;402;p1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Les faiblesses sont le contraire des forces. Les faiblesses sont des initiatives ou des caractéristiques de l'organisation, de l'activité ou du projet qui l'empêchent d'atteindre ses objectifs et ses buts.  Les faiblesses sont également internes, c'est-à-dire qu'elles font partie de l'organisation ou qu'elles sont sous son contrôle. Les faiblesses les plus courantes au sein d'une organisation ou d'une activité sont les suivantes</a:t>
            </a:r>
            <a:endParaRPr lang="fr-FR" noProof="0" dirty="0"/>
          </a:p>
          <a:p>
            <a:pPr marL="652099" lvl="1" indent="-177845">
              <a:spcBef>
                <a:spcPts val="996"/>
              </a:spcBef>
              <a:buClr>
                <a:schemeClr val="dk1"/>
              </a:buClr>
              <a:buSzPts val="1200"/>
              <a:buFont typeface="Courier New"/>
              <a:buChar char="o"/>
            </a:pPr>
            <a:r>
              <a:rPr lang="fr-FR" dirty="0"/>
              <a:t>Faible leadership</a:t>
            </a:r>
            <a:endParaRPr lang="fr-FR" noProof="0" dirty="0"/>
          </a:p>
          <a:p>
            <a:pPr marL="652099" lvl="1" indent="-177845">
              <a:spcBef>
                <a:spcPts val="373"/>
              </a:spcBef>
              <a:buClr>
                <a:schemeClr val="dk1"/>
              </a:buClr>
              <a:buSzPts val="1200"/>
              <a:buFont typeface="Courier New"/>
              <a:buChar char="o"/>
            </a:pPr>
            <a:r>
              <a:rPr lang="fr-FR" dirty="0"/>
              <a:t>Un manque de compréhension des objectifs ou des buts</a:t>
            </a:r>
            <a:endParaRPr lang="fr-FR" noProof="0" dirty="0"/>
          </a:p>
          <a:p>
            <a:pPr marL="652099" lvl="1" indent="-177845">
              <a:spcBef>
                <a:spcPts val="373"/>
              </a:spcBef>
              <a:buClr>
                <a:schemeClr val="dk1"/>
              </a:buClr>
              <a:buSzPts val="1200"/>
              <a:buFont typeface="Courier New"/>
              <a:buChar char="o"/>
            </a:pPr>
            <a:r>
              <a:rPr lang="fr-FR" dirty="0"/>
              <a:t>Manque de ressources, humaines et/ou financières</a:t>
            </a:r>
          </a:p>
        </p:txBody>
      </p:sp>
      <p:sp>
        <p:nvSpPr>
          <p:cNvPr id="403" name="Google Shape;403;p1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1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p1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t>Notes de l'instructeur : </a:t>
            </a:r>
            <a:endParaRPr lang="fr-FR" noProof="0" dirty="0"/>
          </a:p>
          <a:p>
            <a:pPr marL="0" indent="0">
              <a:spcBef>
                <a:spcPts val="373"/>
              </a:spcBef>
            </a:pPr>
            <a:endParaRPr lang="fr-FR" b="1" noProof="0" dirty="0"/>
          </a:p>
          <a:p>
            <a:pPr marL="177845" indent="-177845">
              <a:spcBef>
                <a:spcPts val="373"/>
              </a:spcBef>
              <a:buClr>
                <a:schemeClr val="dk1"/>
              </a:buClr>
              <a:buSzPts val="1200"/>
              <a:buFont typeface="Noto Sans Symbols"/>
              <a:buChar char="▪"/>
            </a:pPr>
            <a:r>
              <a:rPr lang="fr-FR" b="1" u="sng" noProof="0" dirty="0"/>
              <a:t>Posez</a:t>
            </a:r>
            <a:r>
              <a:rPr lang="fr-FR" b="1" u="none" noProof="0" dirty="0"/>
              <a:t> </a:t>
            </a:r>
            <a:r>
              <a:rPr lang="fr-FR" noProof="0" dirty="0"/>
              <a:t>la question figurant sur la diapositive et sollicitez les réactions de quelques volontaires. </a:t>
            </a:r>
            <a:r>
              <a:rPr lang="fr-FR" b="1" noProof="0" dirty="0"/>
              <a:t>&lt;</a:t>
            </a:r>
            <a:r>
              <a:rPr lang="fr-FR" b="1" dirty="0"/>
              <a:t>CLIQUER</a:t>
            </a:r>
            <a:r>
              <a:rPr lang="fr-FR" b="1" noProof="0" dirty="0"/>
              <a:t>&gt; </a:t>
            </a:r>
            <a:r>
              <a:rPr lang="fr-FR" b="0" noProof="0" dirty="0"/>
              <a:t>pour afficher la diapositive suivante et comparez les points figurant sur la diapositive aux exemples fournis par les participants</a:t>
            </a:r>
            <a:r>
              <a:rPr lang="fr-FR" noProof="0" dirty="0"/>
              <a:t>.</a:t>
            </a:r>
            <a:endParaRPr lang="fr-FR" b="1" noProof="0" dirty="0"/>
          </a:p>
          <a:p>
            <a:pPr marL="0" indent="0">
              <a:spcBef>
                <a:spcPts val="373"/>
              </a:spcBef>
            </a:pPr>
            <a:endParaRPr dirty="0"/>
          </a:p>
        </p:txBody>
      </p:sp>
      <p:sp>
        <p:nvSpPr>
          <p:cNvPr id="412" name="Google Shape;412;p1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1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8" name="Google Shape;418;p1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Les facteurs internes qui constituent des obstacles à la réalisation et au maintien d'une surveillance de qualité et en temps voulu sont des éléments tels que</a:t>
            </a:r>
            <a:endParaRPr lang="fr-FR" noProof="0" dirty="0"/>
          </a:p>
          <a:p>
            <a:pPr marL="652099" lvl="1" indent="-177845">
              <a:lnSpc>
                <a:spcPct val="115000"/>
              </a:lnSpc>
              <a:spcBef>
                <a:spcPts val="1245"/>
              </a:spcBef>
              <a:buClr>
                <a:schemeClr val="dk1"/>
              </a:buClr>
              <a:buSzPts val="1200"/>
              <a:buFont typeface="Courier New"/>
              <a:buChar char="o"/>
            </a:pPr>
            <a:r>
              <a:rPr lang="fr-FR" dirty="0"/>
              <a:t>Un personnel mal informé de la nécessité ou de l'importance de la déclaration des maladies</a:t>
            </a:r>
            <a:endParaRPr lang="fr-FR" noProof="0" dirty="0"/>
          </a:p>
          <a:p>
            <a:pPr marL="652099" lvl="1" indent="-177845">
              <a:lnSpc>
                <a:spcPct val="115000"/>
              </a:lnSpc>
              <a:spcBef>
                <a:spcPts val="1245"/>
              </a:spcBef>
              <a:buClr>
                <a:schemeClr val="dk1"/>
              </a:buClr>
              <a:buSzPts val="1200"/>
              <a:buFont typeface="Courier New"/>
              <a:buChar char="o"/>
            </a:pPr>
            <a:r>
              <a:rPr lang="fr-FR" dirty="0"/>
              <a:t>Manque de leadership</a:t>
            </a:r>
            <a:endParaRPr lang="fr-FR" noProof="0" dirty="0"/>
          </a:p>
          <a:p>
            <a:pPr marL="652099" lvl="1" indent="-177845">
              <a:lnSpc>
                <a:spcPct val="115000"/>
              </a:lnSpc>
              <a:spcBef>
                <a:spcPts val="1245"/>
              </a:spcBef>
              <a:buClr>
                <a:schemeClr val="dk1"/>
              </a:buClr>
              <a:buSzPts val="1200"/>
              <a:buFont typeface="Courier New"/>
              <a:buChar char="o"/>
            </a:pPr>
            <a:r>
              <a:rPr lang="fr-FR" dirty="0"/>
              <a:t>Manque de personnel </a:t>
            </a:r>
            <a:r>
              <a:rPr lang="fr-FR" b="1" dirty="0"/>
              <a:t>formé&lt;CLIQUER&gt;</a:t>
            </a:r>
            <a:endParaRPr lang="fr-FR" noProof="0" dirty="0"/>
          </a:p>
          <a:p>
            <a:pPr marL="652099" lvl="1" indent="-98803">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Noto Sans Symbols"/>
              <a:buChar char="▪"/>
            </a:pPr>
            <a:r>
              <a:rPr lang="fr-FR" b="1" u="sng" dirty="0"/>
              <a:t>Dites : </a:t>
            </a:r>
            <a:r>
              <a:rPr lang="fr-FR" dirty="0"/>
              <a:t>pour le projet d'audit de la qualité des données de surveillance, « les faiblesses doivent être le résumé de toutes les installations visitées.</a:t>
            </a:r>
            <a:r>
              <a:rPr lang="fr-FR" b="1" dirty="0"/>
              <a:t> » &lt;CLIQUER&gt; </a:t>
            </a:r>
            <a:r>
              <a:rPr lang="fr-FR" dirty="0"/>
              <a:t>Si une installation a été particulièrement médiocre et doit être ciblée pour être améliorée, vous pouvez la nommer</a:t>
            </a:r>
            <a:r>
              <a:rPr lang="fr-FR" b="1" dirty="0"/>
              <a:t>.</a:t>
            </a:r>
            <a:endParaRPr lang="fr-FR" noProof="0" dirty="0"/>
          </a:p>
          <a:p>
            <a:pPr marL="0" indent="0">
              <a:spcBef>
                <a:spcPts val="1618"/>
              </a:spcBef>
            </a:pPr>
            <a:endParaRPr dirty="0"/>
          </a:p>
        </p:txBody>
      </p:sp>
      <p:sp>
        <p:nvSpPr>
          <p:cNvPr id="419" name="Google Shape;419;p1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1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25" name="Google Shape;425;p1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Les opportunités sont des éléments qui peuvent potentiellement aider les organisations, les activités ou les projets à atteindre leurs objectifs et leurs buts. Les opportunités sont des facteurs positifs et sont des facteurs externes ou extérieurs, ou l'environnement au sens large.</a:t>
            </a:r>
            <a:endParaRPr lang="fr-FR" noProof="0" dirty="0"/>
          </a:p>
        </p:txBody>
      </p:sp>
      <p:sp>
        <p:nvSpPr>
          <p:cNvPr id="426" name="Google Shape;426;p1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4" name="Google Shape;434;p1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t>Notes de l'instructeur : </a:t>
            </a:r>
            <a:endParaRPr lang="fr-FR" noProof="0" dirty="0"/>
          </a:p>
          <a:p>
            <a:pPr marL="0" indent="0">
              <a:spcBef>
                <a:spcPts val="373"/>
              </a:spcBef>
            </a:pPr>
            <a:endParaRPr lang="fr-FR" b="1" noProof="0" dirty="0"/>
          </a:p>
          <a:p>
            <a:pPr marL="177845" indent="-177845">
              <a:spcBef>
                <a:spcPts val="373"/>
              </a:spcBef>
              <a:buClr>
                <a:schemeClr val="dk1"/>
              </a:buClr>
              <a:buSzPts val="1200"/>
              <a:buFont typeface="Noto Sans Symbols"/>
              <a:buChar char="▪"/>
            </a:pPr>
            <a:r>
              <a:rPr lang="fr-FR" b="1" u="sng" noProof="0" dirty="0"/>
              <a:t>Posez</a:t>
            </a:r>
            <a:r>
              <a:rPr lang="fr-FR" b="0" u="none" noProof="0" dirty="0"/>
              <a:t> </a:t>
            </a:r>
            <a:r>
              <a:rPr lang="fr-FR" noProof="0" dirty="0"/>
              <a:t>la question figurant sur la diapositive et sollicitez les réactions de quelques volontaires. </a:t>
            </a:r>
            <a:r>
              <a:rPr lang="fr-FR" b="1" noProof="0" dirty="0"/>
              <a:t>&lt;</a:t>
            </a:r>
            <a:r>
              <a:rPr lang="fr-FR" b="1" dirty="0"/>
              <a:t>CLIQUER</a:t>
            </a:r>
            <a:r>
              <a:rPr lang="fr-FR" b="1" noProof="0" dirty="0"/>
              <a:t>&gt; </a:t>
            </a:r>
            <a:r>
              <a:rPr lang="fr-FR" b="0" noProof="0" dirty="0"/>
              <a:t>pour afficher la diapositive suivante et comparez les points figurant sur la diapositive aux exemples fournis par les participants</a:t>
            </a:r>
            <a:r>
              <a:rPr lang="fr-FR" noProof="0" dirty="0"/>
              <a:t>.</a:t>
            </a:r>
            <a:endParaRPr lang="fr-FR" b="1" noProof="0" dirty="0"/>
          </a:p>
          <a:p>
            <a:pPr marL="0" indent="0">
              <a:spcBef>
                <a:spcPts val="373"/>
              </a:spcBef>
            </a:pPr>
            <a:endParaRPr dirty="0"/>
          </a:p>
        </p:txBody>
      </p:sp>
      <p:sp>
        <p:nvSpPr>
          <p:cNvPr id="435" name="Google Shape;435;p1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1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1" name="Google Shape;441;p1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Noto Sans Symbols"/>
              <a:buChar char="▪"/>
            </a:pPr>
            <a:r>
              <a:rPr lang="fr-FR" b="1" u="sng" dirty="0"/>
              <a:t>Dites</a:t>
            </a:r>
            <a:r>
              <a:rPr lang="fr-FR" dirty="0"/>
              <a:t> : Les opportunités pour notre exemple de réalisation et de maintien d'une surveillance de haute qualité et en temps opportun peuvent être des facteurs externes tels que :</a:t>
            </a:r>
            <a:endParaRPr lang="fr-FR" noProof="0" dirty="0"/>
          </a:p>
          <a:p>
            <a:pPr marL="711380" lvl="1" indent="-237127">
              <a:lnSpc>
                <a:spcPct val="115000"/>
              </a:lnSpc>
              <a:spcBef>
                <a:spcPts val="1245"/>
              </a:spcBef>
              <a:buClr>
                <a:schemeClr val="dk1"/>
              </a:buClr>
              <a:buSzPts val="1200"/>
              <a:buFont typeface="Courier New"/>
              <a:buChar char="o"/>
            </a:pPr>
            <a:r>
              <a:rPr lang="fr-FR" dirty="0"/>
              <a:t>Ressources et/ou financement disponibles</a:t>
            </a:r>
            <a:endParaRPr lang="fr-FR" noProof="0" dirty="0"/>
          </a:p>
          <a:p>
            <a:pPr marL="711380" lvl="1" indent="-237127">
              <a:lnSpc>
                <a:spcPct val="115000"/>
              </a:lnSpc>
              <a:spcBef>
                <a:spcPts val="1245"/>
              </a:spcBef>
              <a:buClr>
                <a:schemeClr val="dk1"/>
              </a:buClr>
              <a:buSzPts val="1200"/>
              <a:buFont typeface="Courier New"/>
              <a:buChar char="o"/>
            </a:pPr>
            <a:r>
              <a:rPr lang="fr-FR" dirty="0"/>
              <a:t>Des partenaires qui comprennent l'importance de la qualité des données de surveillance et qui collaborent avec vous pour atteindre les objectifs et les buts fixés.</a:t>
            </a:r>
            <a:endParaRPr lang="fr-FR" noProof="0" dirty="0"/>
          </a:p>
          <a:p>
            <a:pPr marL="711380" lvl="1" indent="-237127">
              <a:lnSpc>
                <a:spcPct val="115000"/>
              </a:lnSpc>
              <a:spcBef>
                <a:spcPts val="1245"/>
              </a:spcBef>
              <a:buClr>
                <a:schemeClr val="dk1"/>
              </a:buClr>
              <a:buSzPts val="1200"/>
              <a:buFont typeface="Courier New"/>
              <a:buChar char="o"/>
            </a:pPr>
            <a:r>
              <a:rPr lang="fr-FR" dirty="0"/>
              <a:t>Former des experts qui savent comment former des équipes pour obtenir des données de qualité et en temps voulu de façon systématique.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Noto Sans Symbols"/>
              <a:buChar char="▪"/>
            </a:pPr>
            <a:r>
              <a:rPr lang="fr-FR" b="1" u="sng" dirty="0"/>
              <a:t>Dites</a:t>
            </a:r>
            <a:r>
              <a:rPr lang="fr-FR" dirty="0"/>
              <a:t> : Un exemple d'opportunité serait la disponibilité des ressources de l'OMS (</a:t>
            </a:r>
            <a:r>
              <a:rPr lang="fr-FR" i="1" dirty="0"/>
              <a:t>financement et instructeurs</a:t>
            </a:r>
            <a:r>
              <a:rPr lang="fr-FR" dirty="0"/>
              <a:t>) pour fournir une formation au personnel des structures sanitaires.</a:t>
            </a:r>
            <a:endParaRPr lang="fr-FR" noProof="0" dirty="0"/>
          </a:p>
          <a:p>
            <a:pPr marL="0" indent="0">
              <a:spcBef>
                <a:spcPts val="1618"/>
              </a:spcBef>
            </a:pPr>
            <a:endParaRPr dirty="0"/>
          </a:p>
        </p:txBody>
      </p:sp>
      <p:sp>
        <p:nvSpPr>
          <p:cNvPr id="442" name="Google Shape;442;p1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1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8" name="Google Shape;448;p1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Les menaces sont des facteurs externes à l'organisation, à l'activité ou au projet qui pourraient interférer avec l'organisation, voire l'empêcher d'atteindre ses objectifs et ses buts. Les menaces sont des facteurs négatifs qui échappent au contrôle d'une organisation ou d'une activité.</a:t>
            </a:r>
            <a:endParaRPr lang="fr-FR" noProof="0" dirty="0"/>
          </a:p>
          <a:p>
            <a:pPr marL="0" indent="0">
              <a:spcBef>
                <a:spcPts val="996"/>
              </a:spcBef>
            </a:pPr>
            <a:endParaRPr dirty="0"/>
          </a:p>
        </p:txBody>
      </p:sp>
      <p:sp>
        <p:nvSpPr>
          <p:cNvPr id="449" name="Google Shape;449;p1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1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7" name="Google Shape;457;p1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t>Notes de l'instructeur : </a:t>
            </a:r>
            <a:endParaRPr lang="fr-FR" noProof="0" dirty="0"/>
          </a:p>
          <a:p>
            <a:pPr marL="0" indent="0">
              <a:spcBef>
                <a:spcPts val="373"/>
              </a:spcBef>
            </a:pPr>
            <a:endParaRPr lang="fr-FR" b="1" noProof="0" dirty="0"/>
          </a:p>
          <a:p>
            <a:pPr marL="177845" indent="-177845">
              <a:spcBef>
                <a:spcPts val="373"/>
              </a:spcBef>
              <a:buClr>
                <a:schemeClr val="dk1"/>
              </a:buClr>
              <a:buSzPts val="1200"/>
              <a:buFont typeface="Noto Sans Symbols"/>
              <a:buChar char="▪"/>
            </a:pPr>
            <a:r>
              <a:rPr lang="fr-FR" b="1" u="sng" noProof="0" dirty="0"/>
              <a:t>Posez</a:t>
            </a:r>
            <a:r>
              <a:rPr lang="fr-FR" b="1" u="none" noProof="0" dirty="0"/>
              <a:t> </a:t>
            </a:r>
            <a:r>
              <a:rPr lang="fr-FR" noProof="0" dirty="0"/>
              <a:t>la question figurant sur la diapositive et sollicitez les réactions de quelques volontaires</a:t>
            </a:r>
            <a:r>
              <a:rPr lang="fr-FR" b="1" noProof="0" dirty="0"/>
              <a:t>. &lt;</a:t>
            </a:r>
            <a:r>
              <a:rPr lang="fr-FR" b="1" dirty="0"/>
              <a:t>CLIQUER</a:t>
            </a:r>
            <a:r>
              <a:rPr lang="fr-FR" b="1" noProof="0" dirty="0"/>
              <a:t>&gt; </a:t>
            </a:r>
            <a:r>
              <a:rPr lang="fr-FR" b="0" noProof="0" dirty="0"/>
              <a:t>pour afficher la diapositive suivante et comparez les points figurant sur la diapositive aux exemples fournis par les participants</a:t>
            </a:r>
            <a:r>
              <a:rPr lang="fr-FR" b="1" noProof="0" dirty="0"/>
              <a:t>.</a:t>
            </a:r>
            <a:endParaRPr lang="fr-FR" noProof="0" dirty="0"/>
          </a:p>
          <a:p>
            <a:pPr marL="0" indent="0">
              <a:spcBef>
                <a:spcPts val="373"/>
              </a:spcBef>
            </a:pPr>
            <a:endParaRPr dirty="0"/>
          </a:p>
        </p:txBody>
      </p:sp>
      <p:sp>
        <p:nvSpPr>
          <p:cNvPr id="458" name="Google Shape;458;p1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92" name="Google Shape;292;p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noProof="0" dirty="0">
                <a:latin typeface="Arial"/>
                <a:ea typeface="Arial"/>
                <a:cs typeface="Arial"/>
                <a:sym typeface="Arial"/>
              </a:rPr>
              <a:t>Notes de l'instructeur :</a:t>
            </a:r>
            <a:endParaRPr lang="fr-FR" noProof="0" dirty="0"/>
          </a:p>
          <a:p>
            <a:pPr marL="0" indent="0">
              <a:spcBef>
                <a:spcPts val="0"/>
              </a:spcBef>
              <a:buClr>
                <a:schemeClr val="dk1"/>
              </a:buClr>
              <a:buSzPts val="1200"/>
            </a:pPr>
            <a:endParaRPr lang="fr-FR" b="1" noProof="0" dirty="0">
              <a:latin typeface="Arial"/>
              <a:ea typeface="Arial"/>
              <a:cs typeface="Arial"/>
              <a:sym typeface="Arial"/>
            </a:endParaRPr>
          </a:p>
          <a:p>
            <a:pPr marL="177845" indent="-177845">
              <a:spcBef>
                <a:spcPts val="0"/>
              </a:spcBef>
              <a:buClr>
                <a:schemeClr val="dk1"/>
              </a:buClr>
              <a:buSzPts val="1200"/>
              <a:buFont typeface="Noto Sans Symbols"/>
              <a:buChar char="❖"/>
            </a:pPr>
            <a:r>
              <a:rPr lang="fr-FR" b="1" noProof="0" dirty="0">
                <a:latin typeface="Arial"/>
                <a:ea typeface="Arial"/>
                <a:cs typeface="Arial"/>
                <a:sym typeface="Arial"/>
              </a:rPr>
              <a:t>Ces icônes servent de signaux pour vous aider à naviguer dans le contenu et à savoir ce qui vous attend.</a:t>
            </a:r>
            <a:endParaRPr lang="fr-FR" noProof="0" dirty="0"/>
          </a:p>
          <a:p>
            <a:pPr marL="0" indent="0">
              <a:spcBef>
                <a:spcPts val="373"/>
              </a:spcBef>
            </a:pPr>
            <a:endParaRPr dirty="0"/>
          </a:p>
        </p:txBody>
      </p:sp>
      <p:sp>
        <p:nvSpPr>
          <p:cNvPr id="293" name="Google Shape;293;p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2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64" name="Google Shape;464;p2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b="1" dirty="0"/>
          </a:p>
          <a:p>
            <a:pPr marL="177845" indent="-177845">
              <a:lnSpc>
                <a:spcPct val="115000"/>
              </a:lnSpc>
              <a:spcBef>
                <a:spcPts val="1245"/>
              </a:spcBef>
              <a:buClr>
                <a:schemeClr val="dk1"/>
              </a:buClr>
              <a:buSzPts val="1200"/>
              <a:buFont typeface="Noto Sans Symbols"/>
              <a:buChar char="▪"/>
            </a:pPr>
            <a:r>
              <a:rPr lang="fr-FR" b="1" u="sng" dirty="0"/>
              <a:t>Dites</a:t>
            </a:r>
            <a:r>
              <a:rPr lang="fr-FR" dirty="0"/>
              <a:t> : </a:t>
            </a:r>
            <a:r>
              <a:rPr lang="fr-FR" noProof="0" dirty="0"/>
              <a:t>Les événements externes qui peuvent entraver la mise en place et le maintien d'une surveillance des maladies de qualité et prompte sont des facteurs tels que :</a:t>
            </a:r>
          </a:p>
          <a:p>
            <a:pPr marL="652099" lvl="1" indent="-177845">
              <a:lnSpc>
                <a:spcPct val="115000"/>
              </a:lnSpc>
              <a:spcBef>
                <a:spcPts val="1245"/>
              </a:spcBef>
              <a:buClr>
                <a:schemeClr val="dk1"/>
              </a:buClr>
              <a:buSzPts val="1200"/>
              <a:buFont typeface="Courier New"/>
              <a:buChar char="o"/>
            </a:pPr>
            <a:r>
              <a:rPr lang="fr-FR" dirty="0"/>
              <a:t>Réductions monétaires inattendues du budget de la santé</a:t>
            </a:r>
            <a:endParaRPr lang="fr-FR" noProof="0" dirty="0"/>
          </a:p>
          <a:p>
            <a:pPr marL="652099" lvl="1" indent="-177845">
              <a:lnSpc>
                <a:spcPct val="115000"/>
              </a:lnSpc>
              <a:spcBef>
                <a:spcPts val="1245"/>
              </a:spcBef>
              <a:buClr>
                <a:schemeClr val="dk1"/>
              </a:buClr>
              <a:buSzPts val="1200"/>
              <a:buFont typeface="Courier New"/>
              <a:buChar char="o"/>
            </a:pPr>
            <a:r>
              <a:rPr lang="fr-FR" dirty="0"/>
              <a:t>Changements dans le soutien ou les priorités du partenaire qui affectent les objectifs ou les buts de l'organisation, de l'activité ou du projet.</a:t>
            </a:r>
            <a:endParaRPr lang="fr-FR" noProof="0" dirty="0"/>
          </a:p>
          <a:p>
            <a:pPr marL="652099" lvl="1" indent="-177845">
              <a:lnSpc>
                <a:spcPct val="115000"/>
              </a:lnSpc>
              <a:spcBef>
                <a:spcPts val="1245"/>
              </a:spcBef>
              <a:buClr>
                <a:schemeClr val="dk1"/>
              </a:buClr>
              <a:buSzPts val="1200"/>
              <a:buFont typeface="Courier New"/>
              <a:buChar char="o"/>
            </a:pPr>
            <a:r>
              <a:rPr lang="fr-FR" dirty="0"/>
              <a:t>Une mauvaise connectivité à l'internet ou une alimentation électrique irrégulière qui empêche certains districts de télécharger leurs données de surveillance en temps voulu, voire de les télécharger du tout. </a:t>
            </a:r>
            <a:endParaRPr lang="fr-FR" noProof="0" dirty="0"/>
          </a:p>
          <a:p>
            <a:pPr marL="0" indent="0">
              <a:spcBef>
                <a:spcPts val="1618"/>
              </a:spcBef>
            </a:pPr>
            <a:endParaRPr dirty="0"/>
          </a:p>
        </p:txBody>
      </p:sp>
      <p:sp>
        <p:nvSpPr>
          <p:cNvPr id="465" name="Google Shape;465;p2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2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71" name="Google Shape;471;p2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Même si l'analyse FFOM est généralement considérée comme un outil de gestion et ne fait pas partie de l'épidémiologie, les facteurs sont généralement résumés dans un tableau qui ressemble à un tableau épidémiologique croisé dynamique deux par deux !  Les colonnes représentent les facteurs utiles et nocifs. Les lignes représentent les facteurs internes et externes.</a:t>
            </a:r>
            <a:endParaRPr lang="fr-FR" noProof="0" dirty="0"/>
          </a:p>
          <a:p>
            <a:pPr marL="177845" indent="-98803">
              <a:lnSpc>
                <a:spcPct val="115000"/>
              </a:lnSpc>
              <a:spcBef>
                <a:spcPts val="622"/>
              </a:spcBef>
              <a:buClr>
                <a:schemeClr val="dk1"/>
              </a:buClr>
              <a:buSzPts val="1200"/>
            </a:pPr>
            <a:endParaRPr lang="fr-FR" b="1" u="sng" dirty="0"/>
          </a:p>
          <a:p>
            <a:pPr marL="177845" indent="-177845">
              <a:lnSpc>
                <a:spcPct val="115000"/>
              </a:lnSpc>
              <a:spcBef>
                <a:spcPts val="622"/>
              </a:spcBef>
              <a:buClr>
                <a:schemeClr val="dk1"/>
              </a:buClr>
              <a:buSzPts val="1200"/>
              <a:buFont typeface="Noto Sans Symbols"/>
              <a:buChar char="▪"/>
            </a:pPr>
            <a:r>
              <a:rPr lang="fr-FR" b="1" u="sng" dirty="0"/>
              <a:t>Demandez</a:t>
            </a:r>
            <a:r>
              <a:rPr lang="fr-FR" dirty="0"/>
              <a:t> : Où mettriez-vous les « forces » ?</a:t>
            </a:r>
            <a:endParaRPr lang="fr-FR" noProof="0" dirty="0"/>
          </a:p>
          <a:p>
            <a:pPr marL="177845" indent="-98803">
              <a:lnSpc>
                <a:spcPct val="115000"/>
              </a:lnSpc>
              <a:spcBef>
                <a:spcPts val="622"/>
              </a:spcBef>
              <a:buClr>
                <a:schemeClr val="dk1"/>
              </a:buClr>
              <a:buSzPts val="1200"/>
            </a:pPr>
            <a:endParaRPr lang="fr-FR" dirty="0"/>
          </a:p>
          <a:p>
            <a:pPr marL="177845" indent="-177845">
              <a:lnSpc>
                <a:spcPct val="115000"/>
              </a:lnSpc>
              <a:spcBef>
                <a:spcPts val="622"/>
              </a:spcBef>
              <a:buClr>
                <a:schemeClr val="dk1"/>
              </a:buClr>
              <a:buSzPts val="1200"/>
              <a:buFont typeface="Noto Sans Symbols"/>
              <a:buChar char="▪"/>
            </a:pPr>
            <a:r>
              <a:rPr lang="fr-FR" b="1" u="sng" noProof="0" dirty="0"/>
              <a:t>Remerciez</a:t>
            </a:r>
            <a:r>
              <a:rPr lang="fr-FR" dirty="0"/>
              <a:t> les participants pour leurs réponses. </a:t>
            </a:r>
            <a:r>
              <a:rPr lang="fr-FR" b="1" dirty="0"/>
              <a:t>&lt;CLIQUER&gt; </a:t>
            </a:r>
            <a:r>
              <a:rPr lang="fr-FR" dirty="0"/>
              <a:t>Utile, interne, donc en haut à gauche !</a:t>
            </a:r>
          </a:p>
          <a:p>
            <a:pPr marL="177845" indent="-98803">
              <a:lnSpc>
                <a:spcPct val="115000"/>
              </a:lnSpc>
              <a:spcBef>
                <a:spcPts val="622"/>
              </a:spcBef>
              <a:buClr>
                <a:schemeClr val="dk1"/>
              </a:buClr>
              <a:buSzPts val="1200"/>
            </a:pPr>
            <a:endParaRPr lang="fr-FR" dirty="0"/>
          </a:p>
          <a:p>
            <a:pPr marL="177845" indent="-177845">
              <a:lnSpc>
                <a:spcPct val="115000"/>
              </a:lnSpc>
              <a:spcBef>
                <a:spcPts val="622"/>
              </a:spcBef>
              <a:buClr>
                <a:schemeClr val="dk1"/>
              </a:buClr>
              <a:buSzPts val="1200"/>
              <a:buFont typeface="Noto Sans Symbols"/>
              <a:buChar char="▪"/>
            </a:pPr>
            <a:r>
              <a:rPr lang="fr-FR" b="1" u="sng" dirty="0"/>
              <a:t>Posez la question</a:t>
            </a:r>
            <a:r>
              <a:rPr lang="fr-FR" b="1" dirty="0"/>
              <a:t> : </a:t>
            </a:r>
            <a:r>
              <a:rPr lang="fr-FR" dirty="0"/>
              <a:t>Où mettriez-vous les « faiblesses » ? </a:t>
            </a:r>
            <a:endParaRPr lang="fr-FR" noProof="0" dirty="0"/>
          </a:p>
          <a:p>
            <a:pPr marL="177845" indent="-98803">
              <a:lnSpc>
                <a:spcPct val="115000"/>
              </a:lnSpc>
              <a:spcBef>
                <a:spcPts val="622"/>
              </a:spcBef>
              <a:buClr>
                <a:schemeClr val="dk1"/>
              </a:buClr>
              <a:buSzPts val="1200"/>
            </a:pPr>
            <a:endParaRPr lang="fr-FR" b="1" dirty="0"/>
          </a:p>
          <a:p>
            <a:pPr marL="177845" indent="-177845">
              <a:lnSpc>
                <a:spcPct val="115000"/>
              </a:lnSpc>
              <a:spcBef>
                <a:spcPts val="622"/>
              </a:spcBef>
              <a:buClr>
                <a:schemeClr val="dk1"/>
              </a:buClr>
              <a:buSzPts val="1200"/>
              <a:buFont typeface="Noto Sans Symbols"/>
              <a:buChar char="▪"/>
            </a:pPr>
            <a:r>
              <a:rPr lang="fr-FR" b="1" u="sng" noProof="0" dirty="0"/>
              <a:t>Remerciez</a:t>
            </a:r>
            <a:r>
              <a:rPr lang="fr-FR" dirty="0"/>
              <a:t> les participants pour leurs réponses. </a:t>
            </a:r>
            <a:r>
              <a:rPr lang="fr-FR" b="1" dirty="0"/>
              <a:t>&lt;CLIQUER&gt; </a:t>
            </a:r>
            <a:r>
              <a:rPr lang="fr-FR" dirty="0"/>
              <a:t>Nocives, interne, donc en haut à droite </a:t>
            </a:r>
            <a:r>
              <a:rPr lang="fr-FR" b="1" dirty="0"/>
              <a:t>&lt;CLIQUER&gt; </a:t>
            </a:r>
            <a:endParaRPr lang="fr-FR" dirty="0"/>
          </a:p>
          <a:p>
            <a:pPr marL="177845" indent="-98803">
              <a:lnSpc>
                <a:spcPct val="115000"/>
              </a:lnSpc>
              <a:spcBef>
                <a:spcPts val="622"/>
              </a:spcBef>
              <a:buClr>
                <a:schemeClr val="dk1"/>
              </a:buClr>
              <a:buSzPts val="1200"/>
            </a:pPr>
            <a:endParaRPr lang="fr-FR" b="1" dirty="0"/>
          </a:p>
          <a:p>
            <a:pPr marL="177845" indent="-177845">
              <a:lnSpc>
                <a:spcPct val="115000"/>
              </a:lnSpc>
              <a:spcBef>
                <a:spcPts val="622"/>
              </a:spcBef>
              <a:buClr>
                <a:schemeClr val="dk1"/>
              </a:buClr>
              <a:buSzPts val="1200"/>
              <a:buFont typeface="Noto Sans Symbols"/>
              <a:buChar char="▪"/>
            </a:pPr>
            <a:r>
              <a:rPr lang="fr-FR" b="1" u="sng" dirty="0"/>
              <a:t>Posez la question</a:t>
            </a:r>
            <a:r>
              <a:rPr lang="fr-FR" b="1" dirty="0"/>
              <a:t> : </a:t>
            </a:r>
            <a:r>
              <a:rPr lang="fr-FR" dirty="0"/>
              <a:t>Où mettriez-vous les « opportunités</a:t>
            </a:r>
            <a:r>
              <a:rPr lang="fr-FR" i="1" dirty="0"/>
              <a:t> » ? </a:t>
            </a:r>
            <a:endParaRPr lang="fr-FR" noProof="0" dirty="0"/>
          </a:p>
          <a:p>
            <a:pPr marL="177845" indent="-98803">
              <a:lnSpc>
                <a:spcPct val="115000"/>
              </a:lnSpc>
              <a:spcBef>
                <a:spcPts val="622"/>
              </a:spcBef>
              <a:buClr>
                <a:schemeClr val="dk1"/>
              </a:buClr>
              <a:buSzPts val="1200"/>
            </a:pPr>
            <a:endParaRPr lang="fr-FR" i="1" dirty="0"/>
          </a:p>
          <a:p>
            <a:pPr marL="177845" indent="-177845">
              <a:lnSpc>
                <a:spcPct val="115000"/>
              </a:lnSpc>
              <a:spcBef>
                <a:spcPts val="622"/>
              </a:spcBef>
              <a:buClr>
                <a:schemeClr val="dk1"/>
              </a:buClr>
              <a:buSzPts val="1200"/>
              <a:buFont typeface="Noto Sans Symbols"/>
              <a:buChar char="▪"/>
            </a:pPr>
            <a:r>
              <a:rPr lang="fr-FR" b="1" u="sng" noProof="0" dirty="0"/>
              <a:t>Remerciez</a:t>
            </a:r>
            <a:r>
              <a:rPr lang="fr-FR" dirty="0"/>
              <a:t> les participants pour leurs réponses. </a:t>
            </a:r>
            <a:r>
              <a:rPr lang="fr-FR" b="1" dirty="0"/>
              <a:t>&lt;CLIQUER&gt; </a:t>
            </a:r>
            <a:r>
              <a:rPr lang="fr-FR" dirty="0"/>
              <a:t>Les opportunités seraient utiles, externes, donc en bas à gauche </a:t>
            </a:r>
            <a:r>
              <a:rPr lang="fr-FR" b="1" dirty="0"/>
              <a:t>&lt;CLIQUER&gt;. </a:t>
            </a:r>
            <a:endParaRPr lang="fr-FR" noProof="0" dirty="0"/>
          </a:p>
          <a:p>
            <a:pPr marL="177845" indent="-98803">
              <a:lnSpc>
                <a:spcPct val="115000"/>
              </a:lnSpc>
              <a:spcBef>
                <a:spcPts val="622"/>
              </a:spcBef>
              <a:buClr>
                <a:schemeClr val="dk1"/>
              </a:buClr>
              <a:buSzPts val="1200"/>
            </a:pPr>
            <a:endParaRPr lang="fr-FR" b="1" dirty="0"/>
          </a:p>
          <a:p>
            <a:pPr marL="177845" indent="-177845">
              <a:lnSpc>
                <a:spcPct val="115000"/>
              </a:lnSpc>
              <a:spcBef>
                <a:spcPts val="622"/>
              </a:spcBef>
              <a:buClr>
                <a:schemeClr val="dk1"/>
              </a:buClr>
              <a:buSzPts val="1200"/>
              <a:buFont typeface="Noto Sans Symbols"/>
              <a:buChar char="▪"/>
            </a:pPr>
            <a:r>
              <a:rPr lang="fr-FR" b="1" u="sng" dirty="0"/>
              <a:t>Dites</a:t>
            </a:r>
            <a:r>
              <a:rPr lang="fr-FR" b="1" dirty="0"/>
              <a:t> </a:t>
            </a:r>
            <a:r>
              <a:rPr lang="fr-FR" dirty="0"/>
              <a:t>: Et les « menaces » serait nocives, externe, donc en bas à droite.</a:t>
            </a:r>
            <a:endParaRPr lang="fr-FR" noProof="0" dirty="0"/>
          </a:p>
          <a:p>
            <a:pPr marL="177845" indent="-98803">
              <a:lnSpc>
                <a:spcPct val="115000"/>
              </a:lnSpc>
              <a:spcBef>
                <a:spcPts val="622"/>
              </a:spcBef>
              <a:buClr>
                <a:schemeClr val="dk1"/>
              </a:buClr>
              <a:buSzPts val="1200"/>
            </a:pPr>
            <a:endParaRPr lang="fr-FR" dirty="0"/>
          </a:p>
          <a:p>
            <a:pPr marL="177845" indent="-177845">
              <a:lnSpc>
                <a:spcPct val="115000"/>
              </a:lnSpc>
              <a:spcBef>
                <a:spcPts val="622"/>
              </a:spcBef>
              <a:buClr>
                <a:schemeClr val="dk1"/>
              </a:buClr>
              <a:buSzPts val="1200"/>
              <a:buFont typeface="Noto Sans Symbols"/>
              <a:buChar char="▪"/>
            </a:pPr>
            <a:r>
              <a:rPr lang="fr-FR" b="1" u="sng" dirty="0"/>
              <a:t>Demandez </a:t>
            </a:r>
            <a:r>
              <a:rPr lang="fr-FR" dirty="0"/>
              <a:t>s'il y a des questions ou besoins d’éclaircissements avant de passer à la diapositive suivante.  </a:t>
            </a:r>
            <a:endParaRPr lang="fr-FR" noProof="0" dirty="0"/>
          </a:p>
        </p:txBody>
      </p:sp>
      <p:sp>
        <p:nvSpPr>
          <p:cNvPr id="472" name="Google Shape;472;p2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p2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86" name="Google Shape;486;p2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Pour votre analyse FFOM, voici le modèle que vous devez utiliser. Lorsque vous visiterez chaque structure sanitaire, notez ce que vous identifiez comme étant des forces, des faiblesses, des opportunités et des menaces. Regroupez-les ensuite dans ce modèle. </a:t>
            </a:r>
            <a:endParaRPr lang="fr-FR" noProof="0" dirty="0"/>
          </a:p>
          <a:p>
            <a:pPr marL="177845" indent="-98803">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Noto Sans Symbols"/>
              <a:buChar char="▪"/>
            </a:pPr>
            <a:r>
              <a:rPr lang="fr-FR" b="1" u="sng" dirty="0"/>
              <a:t>Dites</a:t>
            </a:r>
            <a:r>
              <a:rPr lang="fr-FR" dirty="0"/>
              <a:t> : Essayez d'identifier au moins 3 à 5 forces, faiblesses, opportunités et menaces, en commençant par les plus importantes ou les plus fréquentes.</a:t>
            </a:r>
            <a:endParaRPr lang="fr-FR" noProof="0" dirty="0"/>
          </a:p>
          <a:p>
            <a:pPr marL="0" indent="0">
              <a:spcBef>
                <a:spcPts val="1618"/>
              </a:spcBef>
            </a:pPr>
            <a:endParaRPr dirty="0"/>
          </a:p>
        </p:txBody>
      </p:sp>
      <p:sp>
        <p:nvSpPr>
          <p:cNvPr id="487" name="Google Shape;487;p2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p2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93" name="Google Shape;493;p2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1867"/>
              </a:spcBef>
              <a:buClr>
                <a:schemeClr val="dk1"/>
              </a:buClr>
              <a:buSzPts val="1200"/>
              <a:buFont typeface="Noto Sans Symbols"/>
              <a:buChar char="▪"/>
            </a:pPr>
            <a:r>
              <a:rPr lang="fr-FR" b="1" u="sng" dirty="0"/>
              <a:t>Dites</a:t>
            </a:r>
            <a:r>
              <a:rPr lang="fr-FR" dirty="0"/>
              <a:t> : La dernière étape consiste à formuler des recommandations sur la base des résultats de l'analyse FFOM.  </a:t>
            </a:r>
            <a:endParaRPr lang="fr-FR" noProof="0" dirty="0"/>
          </a:p>
          <a:p>
            <a:pPr marL="177845" indent="-98803">
              <a:lnSpc>
                <a:spcPct val="115000"/>
              </a:lnSpc>
              <a:spcBef>
                <a:spcPts val="1867"/>
              </a:spcBef>
              <a:buClr>
                <a:schemeClr val="dk1"/>
              </a:buClr>
              <a:buSzPts val="1200"/>
            </a:pPr>
            <a:endParaRPr lang="fr-FR" dirty="0"/>
          </a:p>
          <a:p>
            <a:pPr marL="177845" indent="-177845">
              <a:lnSpc>
                <a:spcPct val="115000"/>
              </a:lnSpc>
              <a:spcBef>
                <a:spcPts val="1867"/>
              </a:spcBef>
              <a:buClr>
                <a:schemeClr val="dk1"/>
              </a:buClr>
              <a:buSzPts val="1200"/>
              <a:buFont typeface="Noto Sans Symbols"/>
              <a:buChar char="▪"/>
            </a:pPr>
            <a:r>
              <a:rPr lang="fr-FR" b="1" u="sng" dirty="0"/>
              <a:t>Posez la question</a:t>
            </a:r>
            <a:r>
              <a:rPr lang="fr-FR" dirty="0"/>
              <a:t> : Les facteurs de réussite d'un projet proposé sont-ils réunis ?</a:t>
            </a:r>
            <a:endParaRPr lang="fr-FR" noProof="0" dirty="0"/>
          </a:p>
          <a:p>
            <a:pPr marL="177845" indent="-98803">
              <a:lnSpc>
                <a:spcPct val="115000"/>
              </a:lnSpc>
              <a:spcBef>
                <a:spcPts val="1867"/>
              </a:spcBef>
              <a:buClr>
                <a:schemeClr val="dk1"/>
              </a:buClr>
              <a:buSzPts val="1200"/>
            </a:pPr>
            <a:endParaRPr lang="fr-FR" b="1" u="sng" dirty="0"/>
          </a:p>
          <a:p>
            <a:pPr marL="177845" indent="-177845">
              <a:lnSpc>
                <a:spcPct val="115000"/>
              </a:lnSpc>
              <a:spcBef>
                <a:spcPts val="1867"/>
              </a:spcBef>
              <a:buClr>
                <a:schemeClr val="dk1"/>
              </a:buClr>
              <a:buSzPts val="1200"/>
              <a:buFont typeface="Noto Sans Symbols"/>
              <a:buChar char="▪"/>
            </a:pPr>
            <a:r>
              <a:rPr lang="fr-FR" b="1" u="sng" noProof="0" dirty="0"/>
              <a:t>Remerciez</a:t>
            </a:r>
            <a:r>
              <a:rPr lang="fr-FR" dirty="0"/>
              <a:t> les participants pour leurs réponses.</a:t>
            </a:r>
            <a:endParaRPr lang="fr-FR" noProof="0" dirty="0"/>
          </a:p>
          <a:p>
            <a:pPr marL="0" indent="0">
              <a:lnSpc>
                <a:spcPct val="115000"/>
              </a:lnSpc>
              <a:spcBef>
                <a:spcPts val="622"/>
              </a:spcBef>
            </a:pPr>
            <a:endParaRPr lang="fr-FR" dirty="0"/>
          </a:p>
          <a:p>
            <a:pPr marL="177845" indent="-177845">
              <a:lnSpc>
                <a:spcPct val="115000"/>
              </a:lnSpc>
              <a:spcBef>
                <a:spcPts val="622"/>
              </a:spcBef>
              <a:buClr>
                <a:schemeClr val="dk1"/>
              </a:buClr>
              <a:buSzPts val="1200"/>
              <a:buFont typeface="Noto Sans Symbols"/>
              <a:buChar char="▪"/>
            </a:pPr>
            <a:r>
              <a:rPr lang="fr-FR" b="1" u="sng" dirty="0"/>
              <a:t>Posez la question</a:t>
            </a:r>
            <a:r>
              <a:rPr lang="fr-FR" dirty="0"/>
              <a:t> : Dans le cas d'un système de surveillance existant, comment pouvons-nous améliorer les performances en fonction des réalités du terrain ? Quelles sont les forces internes et les opportunités externes dont nous pouvons tirer parti ? Comment pouvons-nous minimiser ou surmonter les faiblesses ?</a:t>
            </a:r>
            <a:endParaRPr lang="fr-FR" noProof="0" dirty="0"/>
          </a:p>
          <a:p>
            <a:pPr marL="177845" indent="-98803">
              <a:lnSpc>
                <a:spcPct val="115000"/>
              </a:lnSpc>
              <a:spcBef>
                <a:spcPts val="622"/>
              </a:spcBef>
              <a:buClr>
                <a:schemeClr val="dk1"/>
              </a:buClr>
              <a:buSzPts val="1200"/>
            </a:pPr>
            <a:endParaRPr lang="fr-FR" dirty="0"/>
          </a:p>
          <a:p>
            <a:pPr marL="177845" indent="-177845">
              <a:lnSpc>
                <a:spcPct val="115000"/>
              </a:lnSpc>
              <a:spcBef>
                <a:spcPts val="1867"/>
              </a:spcBef>
              <a:buClr>
                <a:schemeClr val="dk1"/>
              </a:buClr>
              <a:buSzPts val="1200"/>
              <a:buFont typeface="Noto Sans Symbols"/>
              <a:buChar char="▪"/>
            </a:pPr>
            <a:r>
              <a:rPr lang="fr-FR" b="1" u="sng" noProof="0" dirty="0"/>
              <a:t>Remerciez</a:t>
            </a:r>
            <a:r>
              <a:rPr lang="fr-FR" dirty="0"/>
              <a:t> les participants pour leurs réponses.</a:t>
            </a:r>
            <a:endParaRPr lang="fr-FR" noProof="0" dirty="0"/>
          </a:p>
          <a:p>
            <a:pPr marL="177845" indent="-98803">
              <a:lnSpc>
                <a:spcPct val="115000"/>
              </a:lnSpc>
              <a:spcBef>
                <a:spcPts val="622"/>
              </a:spcBef>
              <a:buClr>
                <a:schemeClr val="dk1"/>
              </a:buClr>
              <a:buSzPts val="1200"/>
            </a:pPr>
            <a:endParaRPr lang="fr-FR" b="1" u="sng"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Soyez également attentifs aux menaces. Elles peuvent se produire ou non, mais soyez prêts à y faire face !  </a:t>
            </a:r>
            <a:endParaRPr lang="fr-FR" noProof="0" dirty="0"/>
          </a:p>
          <a:p>
            <a:pPr marL="177845" indent="-98803">
              <a:lnSpc>
                <a:spcPct val="115000"/>
              </a:lnSpc>
              <a:spcBef>
                <a:spcPts val="622"/>
              </a:spcBef>
              <a:buClr>
                <a:schemeClr val="dk1"/>
              </a:buClr>
              <a:buSzPts val="1200"/>
            </a:pPr>
            <a:endParaRPr lang="fr-FR" b="1" u="sng"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Formulez 2 ou 3 recommandations pour améliorer la surveillance. Ces recommandations peuvent viser une ou plusieurs structures sanitaires, un laboratoire ou une autre source de notification peu performante, ou encore toutes les structures sanitaires de la région, voire le ministère de la santé lui-même.  Mais soyez réaliste dans vos recommandations. Formulez des recommandations réalisables compte tenu des réalités de la situation.</a:t>
            </a:r>
            <a:endParaRPr lang="fr-FR" noProof="0" dirty="0"/>
          </a:p>
          <a:p>
            <a:pPr marL="0" indent="0">
              <a:spcBef>
                <a:spcPts val="996"/>
              </a:spcBef>
            </a:pPr>
            <a:endParaRPr dirty="0"/>
          </a:p>
        </p:txBody>
      </p:sp>
      <p:sp>
        <p:nvSpPr>
          <p:cNvPr id="494" name="Google Shape;494;p2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2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00" name="Google Shape;500;p2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b="1" dirty="0"/>
          </a:p>
          <a:p>
            <a:pPr marL="177845" indent="-177845">
              <a:lnSpc>
                <a:spcPct val="115000"/>
              </a:lnSpc>
              <a:spcBef>
                <a:spcPts val="1867"/>
              </a:spcBef>
              <a:buClr>
                <a:schemeClr val="dk1"/>
              </a:buClr>
              <a:buSzPts val="1200"/>
              <a:buFont typeface="Noto Sans Symbols"/>
              <a:buChar char="▪"/>
            </a:pPr>
            <a:r>
              <a:rPr lang="fr-FR" b="1" u="sng" dirty="0"/>
              <a:t>Dites</a:t>
            </a:r>
            <a:r>
              <a:rPr lang="fr-FR" dirty="0"/>
              <a:t> : Pour résumer, </a:t>
            </a:r>
            <a:r>
              <a:rPr lang="fr-FR" noProof="0" dirty="0"/>
              <a:t>l'abréviation</a:t>
            </a:r>
            <a:r>
              <a:rPr lang="fr-FR" dirty="0"/>
              <a:t> </a:t>
            </a:r>
            <a:r>
              <a:rPr lang="fr-FR" noProof="0" dirty="0"/>
              <a:t>FFOM </a:t>
            </a:r>
            <a:r>
              <a:rPr lang="fr-FR" dirty="0"/>
              <a:t>signifie Forces, Faiblesses, Opportunités, et Menaces.  Les forces et les faiblesses sont internes, sous le contrôle de l'organisation ou d'une partie de l'organisation. Les opportunités et les menaces sont des facteurs externes.  L'analyse </a:t>
            </a:r>
            <a:r>
              <a:rPr lang="fr-FR" noProof="0" dirty="0"/>
              <a:t>FFOM</a:t>
            </a:r>
            <a:r>
              <a:rPr lang="fr-FR" dirty="0"/>
              <a:t> est le plus souvent utilisée pour la planification et l'amélioration des processus.</a:t>
            </a:r>
            <a:endParaRPr lang="fr-FR" noProof="0" dirty="0"/>
          </a:p>
          <a:p>
            <a:pPr marL="177845" indent="-98803">
              <a:lnSpc>
                <a:spcPct val="115000"/>
              </a:lnSpc>
              <a:spcBef>
                <a:spcPts val="1867"/>
              </a:spcBef>
              <a:buClr>
                <a:schemeClr val="dk1"/>
              </a:buClr>
              <a:buSzPts val="1200"/>
            </a:pPr>
            <a:endParaRPr lang="fr-FR" b="1" u="sng" dirty="0"/>
          </a:p>
          <a:p>
            <a:pPr marL="177845" indent="-177845">
              <a:lnSpc>
                <a:spcPct val="115000"/>
              </a:lnSpc>
              <a:spcBef>
                <a:spcPts val="1867"/>
              </a:spcBef>
              <a:buClr>
                <a:schemeClr val="dk1"/>
              </a:buClr>
              <a:buSzPts val="1200"/>
              <a:buFont typeface="Noto Sans Symbols"/>
              <a:buChar char="▪"/>
            </a:pPr>
            <a:r>
              <a:rPr lang="fr-FR" b="1" u="sng" dirty="0"/>
              <a:t>Dites</a:t>
            </a:r>
            <a:r>
              <a:rPr lang="fr-FR" dirty="0"/>
              <a:t> : En effectuant une analyse </a:t>
            </a:r>
            <a:r>
              <a:rPr lang="fr-FR" noProof="0" dirty="0"/>
              <a:t>FFOM</a:t>
            </a:r>
            <a:r>
              <a:rPr lang="fr-FR" dirty="0"/>
              <a:t>, nous identifions et cataloguons les facteurs qui peuvent aider à atteindre les objectifs ou y faire obstacle.  Dans le cadre de notre projet, vous effectuerez une analyse </a:t>
            </a:r>
            <a:r>
              <a:rPr lang="fr-FR" noProof="0" dirty="0"/>
              <a:t>FFOM</a:t>
            </a:r>
            <a:r>
              <a:rPr lang="fr-FR" dirty="0"/>
              <a:t> afin d'identifier les facteurs susceptibles d'aider ou d'entraver l'amélioration de la surveillance. </a:t>
            </a:r>
            <a:endParaRPr lang="fr-FR" noProof="0" dirty="0"/>
          </a:p>
          <a:p>
            <a:pPr marL="177845" indent="-98803">
              <a:lnSpc>
                <a:spcPct val="115000"/>
              </a:lnSpc>
              <a:spcBef>
                <a:spcPts val="1867"/>
              </a:spcBef>
              <a:buClr>
                <a:schemeClr val="dk1"/>
              </a:buClr>
              <a:buSzPts val="1200"/>
            </a:pPr>
            <a:endParaRPr lang="fr-FR" dirty="0"/>
          </a:p>
          <a:p>
            <a:pPr marL="177845" indent="-177845">
              <a:lnSpc>
                <a:spcPct val="115000"/>
              </a:lnSpc>
              <a:spcBef>
                <a:spcPts val="1867"/>
              </a:spcBef>
              <a:buClr>
                <a:schemeClr val="dk1"/>
              </a:buClr>
              <a:buSzPts val="1200"/>
              <a:buFont typeface="Noto Sans Symbols"/>
              <a:buChar char="▪"/>
            </a:pPr>
            <a:r>
              <a:rPr lang="fr-FR" b="1" u="sng" dirty="0"/>
              <a:t>Dites</a:t>
            </a:r>
            <a:r>
              <a:rPr lang="fr-FR" dirty="0"/>
              <a:t> : Parce que les analyses </a:t>
            </a:r>
            <a:r>
              <a:rPr lang="fr-FR" noProof="0" dirty="0"/>
              <a:t>FFOM</a:t>
            </a:r>
            <a:r>
              <a:rPr lang="fr-FR" dirty="0"/>
              <a:t> identifient les facteurs basés sur la réalité de la situation, l'analyse </a:t>
            </a:r>
            <a:r>
              <a:rPr lang="fr-FR" noProof="0" dirty="0"/>
              <a:t>FFOM </a:t>
            </a:r>
            <a:r>
              <a:rPr lang="fr-FR" dirty="0"/>
              <a:t> aide les décideurs à prendre de meilleures décisions, basées sur la réalité.</a:t>
            </a:r>
            <a:endParaRPr lang="fr-FR" noProof="0" dirty="0"/>
          </a:p>
        </p:txBody>
      </p:sp>
      <p:sp>
        <p:nvSpPr>
          <p:cNvPr id="501" name="Google Shape;501;p2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p2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07" name="Google Shape;507;p2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b="1" dirty="0"/>
          </a:p>
          <a:p>
            <a:pPr marL="177845" indent="-177845">
              <a:lnSpc>
                <a:spcPct val="115000"/>
              </a:lnSpc>
              <a:spcBef>
                <a:spcPts val="1867"/>
              </a:spcBef>
              <a:buClr>
                <a:schemeClr val="dk1"/>
              </a:buClr>
              <a:buSzPts val="1200"/>
              <a:buFont typeface="Noto Sans Symbols"/>
              <a:buChar char="▪"/>
            </a:pPr>
            <a:r>
              <a:rPr lang="fr-FR" b="1" u="sng" dirty="0"/>
              <a:t>Demander</a:t>
            </a:r>
            <a:r>
              <a:rPr lang="fr-FR" b="1" dirty="0"/>
              <a:t> </a:t>
            </a:r>
            <a:r>
              <a:rPr lang="fr-FR" dirty="0"/>
              <a:t>à un participant de lire les objectifs.</a:t>
            </a:r>
            <a:endParaRPr lang="fr-FR" noProof="0" dirty="0"/>
          </a:p>
          <a:p>
            <a:pPr marL="177845" indent="-98803">
              <a:lnSpc>
                <a:spcPct val="115000"/>
              </a:lnSpc>
              <a:spcBef>
                <a:spcPts val="1867"/>
              </a:spcBef>
              <a:buClr>
                <a:schemeClr val="dk1"/>
              </a:buClr>
              <a:buSzPts val="1200"/>
            </a:pPr>
            <a:endParaRPr lang="fr-FR" dirty="0"/>
          </a:p>
          <a:p>
            <a:pPr marL="177845" indent="-177845">
              <a:lnSpc>
                <a:spcPct val="115000"/>
              </a:lnSpc>
              <a:spcBef>
                <a:spcPts val="1867"/>
              </a:spcBef>
              <a:buClr>
                <a:schemeClr val="dk1"/>
              </a:buClr>
              <a:buSzPts val="1200"/>
              <a:buFont typeface="Noto Sans Symbols"/>
              <a:buChar char="▪"/>
            </a:pPr>
            <a:r>
              <a:rPr lang="fr-FR" b="1" u="sng" dirty="0"/>
              <a:t>Répon</a:t>
            </a:r>
            <a:r>
              <a:rPr lang="fr-FR" b="1" u="sng" noProof="0" dirty="0"/>
              <a:t>dez</a:t>
            </a:r>
            <a:r>
              <a:rPr lang="fr-FR" b="1" noProof="0" dirty="0"/>
              <a:t> </a:t>
            </a:r>
            <a:r>
              <a:rPr lang="fr-FR" b="0" noProof="0" dirty="0"/>
              <a:t>à t</a:t>
            </a:r>
            <a:r>
              <a:rPr lang="fr-FR" dirty="0"/>
              <a:t>outes questions additionnelles.</a:t>
            </a:r>
            <a:endParaRPr lang="fr-FR" u="sng" dirty="0"/>
          </a:p>
        </p:txBody>
      </p:sp>
      <p:sp>
        <p:nvSpPr>
          <p:cNvPr id="508" name="Google Shape;508;p2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25</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97" name="Google Shape;297;p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t>Notes de </a:t>
            </a:r>
            <a:r>
              <a:rPr lang="fr-FR" b="1" dirty="0"/>
              <a:t>l'instructeur </a:t>
            </a:r>
            <a:r>
              <a:rPr lang="fr-FR" b="1" noProof="0" dirty="0"/>
              <a:t>:</a:t>
            </a:r>
            <a:endParaRPr lang="fr-FR" noProof="0" dirty="0"/>
          </a:p>
          <a:p>
            <a:pPr marL="0" indent="0">
              <a:spcBef>
                <a:spcPts val="373"/>
              </a:spcBef>
            </a:pPr>
            <a:endParaRPr lang="fr-FR" b="1" noProof="0" dirty="0"/>
          </a:p>
          <a:p>
            <a:pPr marL="177845" indent="-177845">
              <a:spcBef>
                <a:spcPts val="373"/>
              </a:spcBef>
              <a:buClr>
                <a:schemeClr val="dk1"/>
              </a:buClr>
              <a:buSzPts val="1200"/>
              <a:buFont typeface="Noto Sans Symbols"/>
              <a:buChar char="▪"/>
            </a:pPr>
            <a:r>
              <a:rPr lang="fr-FR" b="1" i="0" u="sng" noProof="0" dirty="0"/>
              <a:t>Demandez</a:t>
            </a:r>
            <a:r>
              <a:rPr lang="fr-FR" b="0" i="0" u="none" noProof="0" dirty="0"/>
              <a:t> à </a:t>
            </a:r>
            <a:r>
              <a:rPr lang="fr-FR" i="0" noProof="0" dirty="0"/>
              <a:t>un volontaire de lire les objectifs d'apprentissage. </a:t>
            </a:r>
            <a:endParaRPr lang="fr-FR" noProof="0" dirty="0"/>
          </a:p>
        </p:txBody>
      </p:sp>
      <p:sp>
        <p:nvSpPr>
          <p:cNvPr id="298" name="Google Shape;298;p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3" name="Google Shape;303;p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Comme vous le verrez, le</a:t>
            </a:r>
            <a:r>
              <a:rPr lang="fr-FR" noProof="0" dirty="0"/>
              <a:t> FFOM</a:t>
            </a:r>
            <a:r>
              <a:rPr lang="fr-FR" dirty="0"/>
              <a:t> fait partie du contrôle et de l'évaluation d'un système de surveillance ; il est également utilisé pour planifier un nouveau système de surveillance ou une autre activité.</a:t>
            </a:r>
            <a:endParaRPr lang="fr-FR" noProof="0" dirty="0"/>
          </a:p>
          <a:p>
            <a:pPr marL="0" indent="0">
              <a:spcBef>
                <a:spcPts val="1618"/>
              </a:spcBef>
            </a:pPr>
            <a:endParaRPr dirty="0"/>
          </a:p>
        </p:txBody>
      </p:sp>
      <p:sp>
        <p:nvSpPr>
          <p:cNvPr id="304" name="Google Shape;304;p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latin typeface="Calibri"/>
                <a:ea typeface="Calibri"/>
                <a:cs typeface="Calibri"/>
                <a:sym typeface="Calibri"/>
              </a:rPr>
              <a:pPr algn="r">
                <a:buSzPts val="1200"/>
              </a:pPr>
              <a:t>4</a:t>
            </a:fld>
            <a:endParaRPr sz="1200">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8" name="Google Shape;308;p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1867"/>
              </a:spcBef>
              <a:buClr>
                <a:schemeClr val="dk1"/>
              </a:buClr>
              <a:buSzPts val="1200"/>
              <a:buFont typeface="Noto Sans Symbols"/>
              <a:buChar char="▪"/>
            </a:pPr>
            <a:r>
              <a:rPr lang="fr-FR" b="1" u="sng" dirty="0"/>
              <a:t>Demandez</a:t>
            </a:r>
            <a:r>
              <a:rPr lang="fr-FR" dirty="0"/>
              <a:t> : Quelqu'un </a:t>
            </a:r>
            <a:r>
              <a:rPr lang="fr-FR" dirty="0" err="1"/>
              <a:t>sait-il</a:t>
            </a:r>
            <a:r>
              <a:rPr lang="fr-FR" dirty="0"/>
              <a:t> ce que signifient les lettres </a:t>
            </a:r>
            <a:r>
              <a:rPr lang="fr-FR" noProof="0" dirty="0"/>
              <a:t>F</a:t>
            </a:r>
            <a:r>
              <a:rPr lang="fr-FR" dirty="0"/>
              <a:t>, </a:t>
            </a:r>
            <a:r>
              <a:rPr lang="fr-FR" noProof="0" dirty="0"/>
              <a:t>F</a:t>
            </a:r>
            <a:r>
              <a:rPr lang="fr-FR" dirty="0"/>
              <a:t>, O et </a:t>
            </a:r>
            <a:r>
              <a:rPr lang="fr-FR" noProof="0" dirty="0"/>
              <a:t>M</a:t>
            </a:r>
            <a:r>
              <a:rPr lang="fr-FR" dirty="0"/>
              <a:t> ? </a:t>
            </a:r>
            <a:endParaRPr lang="fr-FR" noProof="0" dirty="0"/>
          </a:p>
          <a:p>
            <a:pPr marL="177845" indent="-98803">
              <a:lnSpc>
                <a:spcPct val="115000"/>
              </a:lnSpc>
              <a:spcBef>
                <a:spcPts val="1867"/>
              </a:spcBef>
              <a:buClr>
                <a:schemeClr val="dk1"/>
              </a:buClr>
              <a:buSzPts val="1200"/>
            </a:pPr>
            <a:endParaRPr lang="fr-FR" b="1" dirty="0"/>
          </a:p>
          <a:p>
            <a:pPr marL="177845" indent="-177845">
              <a:lnSpc>
                <a:spcPct val="115000"/>
              </a:lnSpc>
              <a:spcBef>
                <a:spcPts val="1867"/>
              </a:spcBef>
              <a:buClr>
                <a:schemeClr val="dk1"/>
              </a:buClr>
              <a:buSzPts val="1200"/>
              <a:buFont typeface="Noto Sans Symbols"/>
              <a:buChar char="▪"/>
            </a:pPr>
            <a:r>
              <a:rPr lang="fr-FR" b="1" u="sng" noProof="0" dirty="0"/>
              <a:t>Remerciez</a:t>
            </a:r>
            <a:r>
              <a:rPr lang="fr-FR" b="1" dirty="0"/>
              <a:t> </a:t>
            </a:r>
            <a:r>
              <a:rPr lang="fr-FR" dirty="0"/>
              <a:t>les participants pour leurs réponses. </a:t>
            </a:r>
            <a:r>
              <a:rPr lang="fr-FR" b="1" dirty="0"/>
              <a:t>&lt;CLIQUER&gt; </a:t>
            </a:r>
            <a:r>
              <a:rPr lang="fr-FR" dirty="0"/>
              <a:t>pour chaque réponse</a:t>
            </a:r>
            <a:r>
              <a:rPr lang="fr-FR" b="1" dirty="0"/>
              <a:t>. Réponse : </a:t>
            </a:r>
            <a:r>
              <a:rPr lang="fr-FR" b="1" i="1" noProof="0" dirty="0"/>
              <a:t>F</a:t>
            </a:r>
            <a:r>
              <a:rPr lang="fr-FR" b="1" i="1" dirty="0"/>
              <a:t> </a:t>
            </a:r>
            <a:r>
              <a:rPr lang="fr-FR" i="1" dirty="0"/>
              <a:t>= forces, </a:t>
            </a:r>
            <a:r>
              <a:rPr lang="fr-FR" b="1" i="1" noProof="0" dirty="0"/>
              <a:t>F</a:t>
            </a:r>
            <a:r>
              <a:rPr lang="fr-FR" i="1" dirty="0"/>
              <a:t>= faiblesses, </a:t>
            </a:r>
            <a:r>
              <a:rPr lang="fr-FR" b="1" i="1" dirty="0"/>
              <a:t>O </a:t>
            </a:r>
            <a:r>
              <a:rPr lang="fr-FR" i="1" dirty="0"/>
              <a:t>= opportunités, </a:t>
            </a:r>
            <a:r>
              <a:rPr lang="fr-FR" b="1" i="1" noProof="0" dirty="0"/>
              <a:t>M</a:t>
            </a:r>
            <a:r>
              <a:rPr lang="fr-FR" b="1" i="1" dirty="0"/>
              <a:t> </a:t>
            </a:r>
            <a:r>
              <a:rPr lang="fr-FR" i="1" dirty="0"/>
              <a:t>= menaces </a:t>
            </a:r>
            <a:endParaRPr lang="fr-FR" noProof="0" dirty="0"/>
          </a:p>
          <a:p>
            <a:pPr marL="177845" indent="-98803">
              <a:lnSpc>
                <a:spcPct val="115000"/>
              </a:lnSpc>
              <a:spcBef>
                <a:spcPts val="1867"/>
              </a:spcBef>
              <a:buClr>
                <a:schemeClr val="dk1"/>
              </a:buClr>
              <a:buSzPts val="1200"/>
            </a:pPr>
            <a:endParaRPr lang="fr-FR" i="1" dirty="0"/>
          </a:p>
          <a:p>
            <a:pPr marL="177845" indent="-177845">
              <a:lnSpc>
                <a:spcPct val="115000"/>
              </a:lnSpc>
              <a:spcBef>
                <a:spcPts val="1867"/>
              </a:spcBef>
              <a:buClr>
                <a:schemeClr val="dk1"/>
              </a:buClr>
              <a:buSzPts val="1200"/>
              <a:buFont typeface="Noto Sans Symbols"/>
              <a:buChar char="▪"/>
            </a:pPr>
            <a:r>
              <a:rPr lang="fr-FR" b="1" u="sng" dirty="0"/>
              <a:t>Dites</a:t>
            </a:r>
            <a:r>
              <a:rPr lang="fr-FR" dirty="0"/>
              <a:t> : Nous allons définir et discuter de chacun d'entre eux, mais tout d'abord, parlons de ce qu'est une analyse FFOM !</a:t>
            </a:r>
          </a:p>
          <a:p>
            <a:pPr marL="0" indent="0">
              <a:spcBef>
                <a:spcPts val="996"/>
              </a:spcBef>
            </a:pPr>
            <a:endParaRPr dirty="0"/>
          </a:p>
        </p:txBody>
      </p:sp>
      <p:sp>
        <p:nvSpPr>
          <p:cNvPr id="309" name="Google Shape;309;p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4" name="Google Shape;324;p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Une analyse FFOM est un cadre permettant d'évaluer les </a:t>
            </a:r>
            <a:r>
              <a:rPr lang="fr-FR" u="sng" dirty="0"/>
              <a:t>forces</a:t>
            </a:r>
            <a:r>
              <a:rPr lang="fr-FR" dirty="0"/>
              <a:t>, les </a:t>
            </a:r>
            <a:r>
              <a:rPr lang="fr-FR" u="sng" dirty="0"/>
              <a:t>faiblesses</a:t>
            </a:r>
            <a:r>
              <a:rPr lang="fr-FR" dirty="0"/>
              <a:t>, les </a:t>
            </a:r>
            <a:r>
              <a:rPr lang="fr-FR" u="sng" dirty="0"/>
              <a:t>opportunités </a:t>
            </a:r>
            <a:r>
              <a:rPr lang="fr-FR" dirty="0"/>
              <a:t>et les </a:t>
            </a:r>
            <a:r>
              <a:rPr lang="fr-FR" u="sng" dirty="0"/>
              <a:t>menaces</a:t>
            </a:r>
            <a:r>
              <a:rPr lang="fr-FR" dirty="0"/>
              <a:t>. Il s'agit d'une méthode efficace pour la planification stratégique, mais elle peut également être utilisée comme outil de suivi et d'évaluation.  L'analyse FFOM analyse les facteurs internes et externes qui aident à répondre à la question : </a:t>
            </a:r>
            <a:r>
              <a:rPr lang="fr-FR" i="1" dirty="0"/>
              <a:t>« Quels sont les facteurs, tant internes qu'externes, susceptibles d'aider ou d'entraver la réalisation des objectifs d'un projet ou d'une activité proposés ou en cours ? »</a:t>
            </a:r>
            <a:endParaRPr lang="fr-FR" noProof="0" dirty="0"/>
          </a:p>
          <a:p>
            <a:pPr marL="177845" indent="-98803">
              <a:lnSpc>
                <a:spcPct val="115000"/>
              </a:lnSpc>
              <a:spcBef>
                <a:spcPts val="622"/>
              </a:spcBef>
              <a:buClr>
                <a:schemeClr val="dk1"/>
              </a:buClr>
              <a:buSzPts val="1200"/>
            </a:pPr>
            <a:endParaRPr lang="fr-FR" i="1"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L'analyse FFOM est souvent une activité interactive et participative dans laquelle de nombreuses personnes sont invitées à apporter leur contribution.  Dans le cadre de votre activité sur le terrain, vous réaliserez cette analyse seul, sous la direction de votre mentor.</a:t>
            </a:r>
            <a:endParaRPr lang="fr-FR" noProof="0" dirty="0"/>
          </a:p>
          <a:p>
            <a:pPr marL="0" indent="0">
              <a:spcBef>
                <a:spcPts val="996"/>
              </a:spcBef>
            </a:pPr>
            <a:endParaRPr dirty="0"/>
          </a:p>
        </p:txBody>
      </p:sp>
      <p:sp>
        <p:nvSpPr>
          <p:cNvPr id="325" name="Google Shape;325;p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2" name="Google Shape;352;p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Les analyses </a:t>
            </a:r>
            <a:r>
              <a:rPr lang="fr-FR" noProof="0" dirty="0"/>
              <a:t>FFOM</a:t>
            </a:r>
            <a:r>
              <a:rPr lang="fr-FR" dirty="0"/>
              <a:t> sont principalement effectuées lors de la planification d'un nouveau projet ou d'une nouvelle activité, ou lors de la planification de l'amélioration d'un nouveau projet ou d'une nouvelle activité. </a:t>
            </a:r>
            <a:r>
              <a:rPr lang="fr-FR" i="1" dirty="0"/>
              <a:t>Par exemple, supposons qu’un ministère souhaite améliorer un système de surveillance existant. Ou peut-être le ministère de l'Agriculture voit-il la formation FETP et souhaite-t-il une formation similaire pour son personnel vétérinaire et de contrôle des animaux. Ils pourraient effectuer une analyse </a:t>
            </a:r>
            <a:r>
              <a:rPr lang="fr-FR" i="1" noProof="0" dirty="0"/>
              <a:t>FFOM</a:t>
            </a:r>
            <a:r>
              <a:rPr lang="fr-FR" i="1" dirty="0"/>
              <a:t> afin d'identifier les facteurs susceptibles d'influencer le succès de la formation.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Noto Sans Symbols"/>
              <a:buChar char="▪"/>
            </a:pPr>
            <a:r>
              <a:rPr lang="fr-FR" b="1" u="sng" dirty="0"/>
              <a:t>Dites</a:t>
            </a:r>
            <a:r>
              <a:rPr lang="fr-FR" dirty="0"/>
              <a:t> : L'analyse </a:t>
            </a:r>
            <a:r>
              <a:rPr lang="fr-FR" noProof="0" dirty="0"/>
              <a:t>FFOM</a:t>
            </a:r>
            <a:r>
              <a:rPr lang="fr-FR" dirty="0"/>
              <a:t> peut aider à identifier des facteurs auxquels on n'avait pas pensé auparavant, y compris des obstacles à surmonter. Si les objectifs ne semblent pas réalisables, l'organisation doit peut-être envisager un plan B.</a:t>
            </a:r>
            <a:endParaRPr lang="fr-FR" noProof="0" dirty="0"/>
          </a:p>
          <a:p>
            <a:pPr marL="0" indent="0">
              <a:spcBef>
                <a:spcPts val="1618"/>
              </a:spcBef>
            </a:pPr>
            <a:endParaRPr dirty="0"/>
          </a:p>
        </p:txBody>
      </p:sp>
      <p:sp>
        <p:nvSpPr>
          <p:cNvPr id="353" name="Google Shape;353;p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0" name="Google Shape;360;p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1867"/>
              </a:spcBef>
              <a:buClr>
                <a:schemeClr val="dk1"/>
              </a:buClr>
              <a:buSzPts val="1200"/>
              <a:buFont typeface="Noto Sans Symbols"/>
              <a:buChar char="▪"/>
            </a:pPr>
            <a:r>
              <a:rPr lang="fr-FR" b="1" u="sng" dirty="0"/>
              <a:t>Dites : </a:t>
            </a:r>
            <a:r>
              <a:rPr lang="fr-FR" dirty="0"/>
              <a:t>L'un de vos projets sur le terrain consistera à visiter quelques sites de surveillance afin d'évaluer leurs connaissances et leurs pratiques en matière de surveillance. Ces visites sont parfois appelées « audits de la qualité des données » (AQD). Ce projet de terrain sera une bonne occasion d'effectuer une analyse FFOM.  </a:t>
            </a:r>
            <a:endParaRPr lang="fr-FR" noProof="0" dirty="0"/>
          </a:p>
          <a:p>
            <a:pPr marL="0" indent="0">
              <a:lnSpc>
                <a:spcPct val="115000"/>
              </a:lnSpc>
              <a:spcBef>
                <a:spcPts val="1867"/>
              </a:spcBef>
            </a:pPr>
            <a:endParaRPr lang="fr-FR" dirty="0"/>
          </a:p>
          <a:p>
            <a:pPr marL="177845" indent="-177845">
              <a:lnSpc>
                <a:spcPct val="115000"/>
              </a:lnSpc>
              <a:spcBef>
                <a:spcPts val="1867"/>
              </a:spcBef>
              <a:buClr>
                <a:schemeClr val="dk1"/>
              </a:buClr>
              <a:buSzPts val="1200"/>
              <a:buFont typeface="Noto Sans Symbols"/>
              <a:buChar char="▪"/>
            </a:pPr>
            <a:r>
              <a:rPr lang="fr-FR" b="1" u="sng" dirty="0"/>
              <a:t>Dites</a:t>
            </a:r>
            <a:r>
              <a:rPr lang="fr-FR" dirty="0"/>
              <a:t> : À titre d'exemple, prenons la surveillance effectuée par un département de santé du district x qui reçoit des rapports de plusieurs structures sanitaires. Disons que le département souhaite s'efforcer de mettre en place et de maintenir une surveillance de haute qualité et en temps voulu. Nous examinerons quelques moyens efficaces de garantir des données de surveillance à temps et de qualité à l'aide de l'analyse FFOM.</a:t>
            </a:r>
            <a:endParaRPr lang="fr-FR" noProof="0" dirty="0"/>
          </a:p>
          <a:p>
            <a:pPr marL="0" indent="0">
              <a:spcBef>
                <a:spcPts val="996"/>
              </a:spcBef>
            </a:pPr>
            <a:endParaRPr dirty="0"/>
          </a:p>
        </p:txBody>
      </p:sp>
      <p:sp>
        <p:nvSpPr>
          <p:cNvPr id="361" name="Google Shape;361;p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9" name="Google Shape;379;p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b="1"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Discutons maintenant des définitions des forces, des faiblesses, des opportunités et des menaces. Nous commencerons par les forces.</a:t>
            </a:r>
            <a:endParaRPr lang="fr-FR" noProof="0" dirty="0"/>
          </a:p>
          <a:p>
            <a:pPr marL="177845" indent="-98803">
              <a:lnSpc>
                <a:spcPct val="115000"/>
              </a:lnSpc>
              <a:spcBef>
                <a:spcPts val="622"/>
              </a:spcBef>
              <a:buClr>
                <a:schemeClr val="dk1"/>
              </a:buClr>
              <a:buSzPts val="1200"/>
            </a:pPr>
            <a:endParaRPr lang="fr-FR" dirty="0"/>
          </a:p>
          <a:p>
            <a:pPr marL="177845" indent="-177845">
              <a:lnSpc>
                <a:spcPct val="115000"/>
              </a:lnSpc>
              <a:spcBef>
                <a:spcPts val="622"/>
              </a:spcBef>
              <a:buClr>
                <a:schemeClr val="dk1"/>
              </a:buClr>
              <a:buSzPts val="1200"/>
              <a:buFont typeface="Noto Sans Symbols"/>
              <a:buChar char="▪"/>
            </a:pPr>
            <a:r>
              <a:rPr lang="fr-FR" b="1" u="sng" dirty="0"/>
              <a:t>Dites</a:t>
            </a:r>
            <a:r>
              <a:rPr lang="fr-FR" dirty="0"/>
              <a:t> : Les forces sont des initiatives positives ou des attributs qui fonctionnent bien en interne au sein de l'organisation, de l'activité ou du projet. Les forces contribuent à la réussite des résultats et à la réalisation des objectifs et des buts. Les attributs sont positifs, en ce sens qu'ils contribuent à la réalisation des objectifs. Ils sont internes, c'est-à-dire qu'ils font partie de l'organisation ou sont sous le contrôle de l'organisation.</a:t>
            </a:r>
            <a:endParaRPr lang="fr-FR" noProof="0" dirty="0"/>
          </a:p>
          <a:p>
            <a:pPr marL="0" indent="0">
              <a:spcBef>
                <a:spcPts val="996"/>
              </a:spcBef>
            </a:pPr>
            <a:endParaRPr dirty="0"/>
          </a:p>
        </p:txBody>
      </p:sp>
      <p:sp>
        <p:nvSpPr>
          <p:cNvPr id="380" name="Google Shape;380;p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4"/>
        <p:cNvGrpSpPr/>
        <p:nvPr/>
      </p:nvGrpSpPr>
      <p:grpSpPr>
        <a:xfrm>
          <a:off x="0" y="0"/>
          <a:ext cx="0" cy="0"/>
          <a:chOff x="0" y="0"/>
          <a:chExt cx="0" cy="0"/>
        </a:xfrm>
      </p:grpSpPr>
      <p:sp>
        <p:nvSpPr>
          <p:cNvPr id="15" name="Google Shape;15;p27"/>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 name="Google Shape;16;p27"/>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7" name="Google Shape;17;p27"/>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8" name="Google Shape;18;p27"/>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19" name="Google Shape;19;p27"/>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20" name="Google Shape;20;p27"/>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1" name="Google Shape;21;p27"/>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2" name="Google Shape;22;p27"/>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 name="Google Shape;23;p27"/>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4" name="Google Shape;24;p27"/>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5" name="Google Shape;25;p27"/>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93"/>
        <p:cNvGrpSpPr/>
        <p:nvPr/>
      </p:nvGrpSpPr>
      <p:grpSpPr>
        <a:xfrm>
          <a:off x="0" y="0"/>
          <a:ext cx="0" cy="0"/>
          <a:chOff x="0" y="0"/>
          <a:chExt cx="0" cy="0"/>
        </a:xfrm>
      </p:grpSpPr>
      <p:sp>
        <p:nvSpPr>
          <p:cNvPr id="94" name="Google Shape;94;p36"/>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95" name="Google Shape;95;p36"/>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96" name="Google Shape;96;p36"/>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97" name="Google Shape;97;p36"/>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98" name="Google Shape;98;p36"/>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99" name="Google Shape;99;p36"/>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100" name="Google Shape;100;p36"/>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101" name="Google Shape;101;p36"/>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2" name="Google Shape;102;p36"/>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03" name="Google Shape;103;p36"/>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104" name="Google Shape;104;p36"/>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105"/>
        <p:cNvGrpSpPr/>
        <p:nvPr/>
      </p:nvGrpSpPr>
      <p:grpSpPr>
        <a:xfrm>
          <a:off x="0" y="0"/>
          <a:ext cx="0" cy="0"/>
          <a:chOff x="0" y="0"/>
          <a:chExt cx="0" cy="0"/>
        </a:xfrm>
      </p:grpSpPr>
      <p:sp>
        <p:nvSpPr>
          <p:cNvPr id="106" name="Google Shape;106;p3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7" name="Google Shape;107;p3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8" name="Google Shape;108;p3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9" name="Google Shape;109;p3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0" name="Google Shape;110;p3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11" name="Google Shape;111;p37"/>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112" name="Google Shape;112;p37"/>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113"/>
        <p:cNvGrpSpPr/>
        <p:nvPr/>
      </p:nvGrpSpPr>
      <p:grpSpPr>
        <a:xfrm>
          <a:off x="0" y="0"/>
          <a:ext cx="0" cy="0"/>
          <a:chOff x="0" y="0"/>
          <a:chExt cx="0" cy="0"/>
        </a:xfrm>
      </p:grpSpPr>
      <p:sp>
        <p:nvSpPr>
          <p:cNvPr id="114" name="Google Shape;114;p38"/>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5" name="Google Shape;115;p3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6" name="Google Shape;116;p3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7" name="Google Shape;117;p38"/>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8" name="Google Shape;118;p3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9" name="Google Shape;119;p3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20" name="Google Shape;120;p3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21"/>
        <p:cNvGrpSpPr/>
        <p:nvPr/>
      </p:nvGrpSpPr>
      <p:grpSpPr>
        <a:xfrm>
          <a:off x="0" y="0"/>
          <a:ext cx="0" cy="0"/>
          <a:chOff x="0" y="0"/>
          <a:chExt cx="0" cy="0"/>
        </a:xfrm>
      </p:grpSpPr>
      <p:sp>
        <p:nvSpPr>
          <p:cNvPr id="122" name="Google Shape;122;p39"/>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123" name="Google Shape;123;p3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24" name="Google Shape;124;p39"/>
          <p:cNvGraphicFramePr/>
          <p:nvPr/>
        </p:nvGraphicFramePr>
        <p:xfrm>
          <a:off x="1505065" y="1917027"/>
          <a:ext cx="3000000" cy="3000000"/>
        </p:xfrm>
        <a:graphic>
          <a:graphicData uri="http://schemas.openxmlformats.org/drawingml/2006/table">
            <a:tbl>
              <a:tblPr>
                <a:noFill/>
                <a:tableStyleId>{5AF6F29E-59E7-47D9-8494-2E8F172D00DC}</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Icon</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Use</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Objectives </a:t>
                      </a:r>
                      <a:r>
                        <a:rPr lang="fr-FR" sz="2000" b="0">
                          <a:solidFill>
                            <a:schemeClr val="dk1"/>
                          </a:solidFill>
                          <a:latin typeface="Arial"/>
                          <a:ea typeface="Arial"/>
                          <a:cs typeface="Arial"/>
                          <a:sym typeface="Arial"/>
                        </a:rPr>
                        <a:t>of</a:t>
                      </a:r>
                      <a:r>
                        <a:rPr lang="fr-FR" sz="2000">
                          <a:solidFill>
                            <a:schemeClr val="dk1"/>
                          </a:solidFill>
                          <a:latin typeface="Arial"/>
                          <a:ea typeface="Arial"/>
                          <a:cs typeface="Arial"/>
                          <a:sym typeface="Arial"/>
                        </a:rPr>
                        <a:t> the lesson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Discovery Dialogue </a:t>
                      </a:r>
                      <a:r>
                        <a:rPr lang="fr-FR" sz="2000">
                          <a:solidFill>
                            <a:schemeClr val="dk1"/>
                          </a:solidFill>
                          <a:latin typeface="Arial"/>
                          <a:ea typeface="Arial"/>
                          <a:cs typeface="Arial"/>
                          <a:sym typeface="Arial"/>
                        </a:rPr>
                        <a:t>invites sharing of ideas and experiences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Activity </a:t>
                      </a:r>
                      <a:r>
                        <a:rPr lang="fr-FR" sz="2000" b="0">
                          <a:solidFill>
                            <a:schemeClr val="dk1"/>
                          </a:solidFill>
                          <a:latin typeface="Arial"/>
                          <a:ea typeface="Arial"/>
                          <a:cs typeface="Arial"/>
                          <a:sym typeface="Arial"/>
                        </a:rPr>
                        <a:t>completed by </a:t>
                      </a:r>
                      <a:r>
                        <a:rPr lang="fr-FR" sz="2000">
                          <a:solidFill>
                            <a:schemeClr val="dk1"/>
                          </a:solidFill>
                          <a:latin typeface="Arial"/>
                          <a:ea typeface="Arial"/>
                          <a:cs typeface="Arial"/>
                          <a:sym typeface="Arial"/>
                        </a:rPr>
                        <a:t>individual or group</a:t>
                      </a:r>
                      <a:endParaRPr sz="18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Highlight </a:t>
                      </a:r>
                      <a:r>
                        <a:rPr lang="fr-FR" sz="2000" b="0">
                          <a:solidFill>
                            <a:schemeClr val="dk1"/>
                          </a:solidFill>
                          <a:latin typeface="Arial"/>
                          <a:ea typeface="Arial"/>
                          <a:cs typeface="Arial"/>
                          <a:sym typeface="Arial"/>
                        </a:rPr>
                        <a:t>of </a:t>
                      </a:r>
                      <a:r>
                        <a:rPr lang="fr-FR" sz="2000">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25" name="Google Shape;125;p39"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26" name="Google Shape;126;p39"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27" name="Google Shape;127;p39"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28" name="Google Shape;128;p39"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29" name="Google Shape;129;p3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0" name="Google Shape;130;p39"/>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31" name="Google Shape;131;p39"/>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32"/>
        <p:cNvGrpSpPr/>
        <p:nvPr/>
      </p:nvGrpSpPr>
      <p:grpSpPr>
        <a:xfrm>
          <a:off x="0" y="0"/>
          <a:ext cx="0" cy="0"/>
          <a:chOff x="0" y="0"/>
          <a:chExt cx="0" cy="0"/>
        </a:xfrm>
      </p:grpSpPr>
      <p:pic>
        <p:nvPicPr>
          <p:cNvPr id="133" name="Google Shape;133;p40"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34" name="Google Shape;134;p4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5" name="Google Shape;135;p4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6" name="Google Shape;136;p40"/>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37" name="Google Shape;137;p4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8" name="Google Shape;138;p4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39" name="Google Shape;139;p4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40"/>
        <p:cNvGrpSpPr/>
        <p:nvPr/>
      </p:nvGrpSpPr>
      <p:grpSpPr>
        <a:xfrm>
          <a:off x="0" y="0"/>
          <a:ext cx="0" cy="0"/>
          <a:chOff x="0" y="0"/>
          <a:chExt cx="0" cy="0"/>
        </a:xfrm>
      </p:grpSpPr>
      <p:sp>
        <p:nvSpPr>
          <p:cNvPr id="141" name="Google Shape;141;p41"/>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42" name="Google Shape;142;p4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3" name="Google Shape;143;p4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4" name="Google Shape;144;p4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45" name="Google Shape;145;p41"/>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146" name="Google Shape;146;p4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7" name="Google Shape;147;p41"/>
          <p:cNvPicPr preferRelativeResize="0"/>
          <p:nvPr/>
        </p:nvPicPr>
        <p:blipFill rotWithShape="1">
          <a:blip r:embed="rId2">
            <a:alphaModFix/>
          </a:blip>
          <a:srcRect/>
          <a:stretch/>
        </p:blipFill>
        <p:spPr>
          <a:xfrm>
            <a:off x="10958222" y="6330789"/>
            <a:ext cx="1136199" cy="505373"/>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148"/>
        <p:cNvGrpSpPr/>
        <p:nvPr/>
      </p:nvGrpSpPr>
      <p:grpSpPr>
        <a:xfrm>
          <a:off x="0" y="0"/>
          <a:ext cx="0" cy="0"/>
          <a:chOff x="0" y="0"/>
          <a:chExt cx="0" cy="0"/>
        </a:xfrm>
      </p:grpSpPr>
      <p:sp>
        <p:nvSpPr>
          <p:cNvPr id="149" name="Google Shape;149;p42"/>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50" name="Google Shape;150;p4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4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2" name="Google Shape;152;p4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53" name="Google Shape;153;p4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54"/>
        <p:cNvGrpSpPr/>
        <p:nvPr/>
      </p:nvGrpSpPr>
      <p:grpSpPr>
        <a:xfrm>
          <a:off x="0" y="0"/>
          <a:ext cx="0" cy="0"/>
          <a:chOff x="0" y="0"/>
          <a:chExt cx="0" cy="0"/>
        </a:xfrm>
      </p:grpSpPr>
      <p:sp>
        <p:nvSpPr>
          <p:cNvPr id="155" name="Google Shape;155;p43"/>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56" name="Google Shape;156;p43"/>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7" name="Google Shape;157;p43"/>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MONITOR</a:t>
            </a:r>
            <a:endParaRPr/>
          </a:p>
        </p:txBody>
      </p:sp>
      <p:sp>
        <p:nvSpPr>
          <p:cNvPr id="158" name="Google Shape;158;p4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9" name="Google Shape;159;p4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0" name="Google Shape;160;p4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61" name="Google Shape;161;p4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162"/>
        <p:cNvGrpSpPr/>
        <p:nvPr/>
      </p:nvGrpSpPr>
      <p:grpSpPr>
        <a:xfrm>
          <a:off x="0" y="0"/>
          <a:ext cx="0" cy="0"/>
          <a:chOff x="0" y="0"/>
          <a:chExt cx="0" cy="0"/>
        </a:xfrm>
      </p:grpSpPr>
      <p:pic>
        <p:nvPicPr>
          <p:cNvPr id="163" name="Google Shape;163;p44"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64" name="Google Shape;164;p44"/>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5" name="Google Shape;165;p4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66" name="Google Shape;166;p4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7" name="Google Shape;167;p4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8" name="Google Shape;168;p4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69" name="Google Shape;169;p4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170"/>
        <p:cNvGrpSpPr/>
        <p:nvPr/>
      </p:nvGrpSpPr>
      <p:grpSpPr>
        <a:xfrm>
          <a:off x="0" y="0"/>
          <a:ext cx="0" cy="0"/>
          <a:chOff x="0" y="0"/>
          <a:chExt cx="0" cy="0"/>
        </a:xfrm>
      </p:grpSpPr>
      <p:sp>
        <p:nvSpPr>
          <p:cNvPr id="171" name="Google Shape;171;p4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72" name="Google Shape;172;p45"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73" name="Google Shape;173;p4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4" name="Google Shape;174;p45"/>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FR"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175" name="Google Shape;175;p4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6" name="Google Shape;176;p45"/>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77" name="Google Shape;177;p45"/>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26"/>
        <p:cNvGrpSpPr/>
        <p:nvPr/>
      </p:nvGrpSpPr>
      <p:grpSpPr>
        <a:xfrm>
          <a:off x="0" y="0"/>
          <a:ext cx="0" cy="0"/>
          <a:chOff x="0" y="0"/>
          <a:chExt cx="0" cy="0"/>
        </a:xfrm>
      </p:grpSpPr>
      <p:sp>
        <p:nvSpPr>
          <p:cNvPr id="27" name="Google Shape;27;p28"/>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Clé des icônes de cours</a:t>
            </a:r>
            <a:endParaRPr sz="4400" dirty="0">
              <a:solidFill>
                <a:schemeClr val="dk1"/>
              </a:solidFill>
              <a:latin typeface="Franklin Gothic Medium" panose="020B0603020102020204" pitchFamily="34" charset="0"/>
              <a:ea typeface="Arial"/>
              <a:cs typeface="Arial"/>
              <a:sym typeface="Arial"/>
            </a:endParaRPr>
          </a:p>
        </p:txBody>
      </p:sp>
      <p:sp>
        <p:nvSpPr>
          <p:cNvPr id="28" name="Google Shape;28;p2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29" name="Google Shape;29;p28"/>
          <p:cNvGraphicFramePr/>
          <p:nvPr/>
        </p:nvGraphicFramePr>
        <p:xfrm>
          <a:off x="1505065" y="1917027"/>
          <a:ext cx="9181875" cy="4276750"/>
        </p:xfrm>
        <a:graphic>
          <a:graphicData uri="http://schemas.openxmlformats.org/drawingml/2006/table">
            <a:tbl>
              <a:tblPr>
                <a:noFill/>
                <a:tableStyleId>{5AF6F29E-59E7-47D9-8494-2E8F172D00DC}</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Icône</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Utilisation</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Objectifs </a:t>
                      </a:r>
                      <a:r>
                        <a:rPr lang="fr-FR"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Dialogue de découverte </a:t>
                      </a:r>
                      <a:r>
                        <a:rPr lang="fr-FR" sz="2000" u="none" strike="noStrike" cap="none">
                          <a:solidFill>
                            <a:schemeClr val="dk1"/>
                          </a:solidFill>
                          <a:latin typeface="Arial"/>
                          <a:ea typeface="Arial"/>
                          <a:cs typeface="Arial"/>
                          <a:sym typeface="Arial"/>
                        </a:rPr>
                        <a:t>invite le partage d’idées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Activité </a:t>
                      </a:r>
                      <a:r>
                        <a:rPr lang="fr-FR"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Point saillant </a:t>
                      </a:r>
                      <a:r>
                        <a:rPr lang="fr-FR" sz="2000" b="0" u="none" strike="noStrike" cap="none">
                          <a:solidFill>
                            <a:schemeClr val="dk1"/>
                          </a:solidFill>
                          <a:latin typeface="Arial"/>
                          <a:ea typeface="Arial"/>
                          <a:cs typeface="Arial"/>
                          <a:sym typeface="Arial"/>
                        </a:rPr>
                        <a:t>d’une approche </a:t>
                      </a:r>
                      <a:r>
                        <a:rPr lang="fr-FR" sz="2000" u="none" strike="noStrike" cap="none">
                          <a:solidFill>
                            <a:schemeClr val="dk1"/>
                          </a:solidFill>
                          <a:latin typeface="Arial"/>
                          <a:ea typeface="Arial"/>
                          <a:cs typeface="Arial"/>
                          <a:sym typeface="Arial"/>
                        </a:rPr>
                        <a:t>multisectorielle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30" name="Google Shape;30;p28"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31" name="Google Shape;31;p28"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32" name="Google Shape;32;p28"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33" name="Google Shape;33;p28"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34" name="Google Shape;34;p2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5" name="Google Shape;35;p28"/>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36" name="Google Shape;36;p28"/>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178"/>
        <p:cNvGrpSpPr/>
        <p:nvPr/>
      </p:nvGrpSpPr>
      <p:grpSpPr>
        <a:xfrm>
          <a:off x="0" y="0"/>
          <a:ext cx="0" cy="0"/>
          <a:chOff x="0" y="0"/>
          <a:chExt cx="0" cy="0"/>
        </a:xfrm>
      </p:grpSpPr>
      <p:sp>
        <p:nvSpPr>
          <p:cNvPr id="179" name="Google Shape;179;p46"/>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0" name="Google Shape;180;p46"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1" name="Google Shape;181;p4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2" name="Google Shape;182;p46"/>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Pour réaliser l'exercice,</a:t>
            </a:r>
            <a:br>
              <a:rPr lang="fr-FR" sz="2800">
                <a:solidFill>
                  <a:schemeClr val="dk1"/>
                </a:solidFill>
                <a:latin typeface="Arial"/>
                <a:ea typeface="Arial"/>
                <a:cs typeface="Arial"/>
                <a:sym typeface="Arial"/>
              </a:rPr>
            </a:br>
            <a:r>
              <a:rPr lang="fr-FR"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183" name="Google Shape;183;p4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4" name="Google Shape;184;p46"/>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85" name="Google Shape;185;p46"/>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186"/>
        <p:cNvGrpSpPr/>
        <p:nvPr/>
      </p:nvGrpSpPr>
      <p:grpSpPr>
        <a:xfrm>
          <a:off x="0" y="0"/>
          <a:ext cx="0" cy="0"/>
          <a:chOff x="0" y="0"/>
          <a:chExt cx="0" cy="0"/>
        </a:xfrm>
      </p:grpSpPr>
      <p:pic>
        <p:nvPicPr>
          <p:cNvPr id="187" name="Google Shape;187;p47"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8" name="Google Shape;188;p4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89" name="Google Shape;189;p47"/>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0" name="Google Shape;190;p4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1" name="Google Shape;191;p4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2" name="Google Shape;192;p47"/>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93" name="Google Shape;193;p47"/>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194"/>
        <p:cNvGrpSpPr/>
        <p:nvPr/>
      </p:nvGrpSpPr>
      <p:grpSpPr>
        <a:xfrm>
          <a:off x="0" y="0"/>
          <a:ext cx="0" cy="0"/>
          <a:chOff x="0" y="0"/>
          <a:chExt cx="0" cy="0"/>
        </a:xfrm>
      </p:grpSpPr>
      <p:pic>
        <p:nvPicPr>
          <p:cNvPr id="195" name="Google Shape;195;p48"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96" name="Google Shape;196;p4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97" name="Google Shape;197;p48"/>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8" name="Google Shape;198;p4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9" name="Google Shape;199;p4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0" name="Google Shape;200;p48"/>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1" name="Google Shape;201;p48"/>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202"/>
        <p:cNvGrpSpPr/>
        <p:nvPr/>
      </p:nvGrpSpPr>
      <p:grpSpPr>
        <a:xfrm>
          <a:off x="0" y="0"/>
          <a:ext cx="0" cy="0"/>
          <a:chOff x="0" y="0"/>
          <a:chExt cx="0" cy="0"/>
        </a:xfrm>
      </p:grpSpPr>
      <p:sp>
        <p:nvSpPr>
          <p:cNvPr id="203" name="Google Shape;203;p49"/>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4" name="Google Shape;204;p4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05" name="Google Shape;205;p49"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206" name="Google Shape;206;p4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7" name="Google Shape;207;p4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8" name="Google Shape;208;p49"/>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9" name="Google Shape;209;p49"/>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10"/>
        <p:cNvGrpSpPr/>
        <p:nvPr/>
      </p:nvGrpSpPr>
      <p:grpSpPr>
        <a:xfrm>
          <a:off x="0" y="0"/>
          <a:ext cx="0" cy="0"/>
          <a:chOff x="0" y="0"/>
          <a:chExt cx="0" cy="0"/>
        </a:xfrm>
      </p:grpSpPr>
      <p:sp>
        <p:nvSpPr>
          <p:cNvPr id="211" name="Google Shape;211;p50"/>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2" name="Google Shape;212;p5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3" name="Google Shape;213;p5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4" name="Google Shape;214;p5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15" name="Google Shape;215;p5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16"/>
        <p:cNvGrpSpPr/>
        <p:nvPr/>
      </p:nvGrpSpPr>
      <p:grpSpPr>
        <a:xfrm>
          <a:off x="0" y="0"/>
          <a:ext cx="0" cy="0"/>
          <a:chOff x="0" y="0"/>
          <a:chExt cx="0" cy="0"/>
        </a:xfrm>
      </p:grpSpPr>
      <p:sp>
        <p:nvSpPr>
          <p:cNvPr id="217" name="Google Shape;217;p51"/>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8" name="Google Shape;218;p51"/>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19" name="Google Shape;219;p51"/>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0" name="Google Shape;220;p51"/>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21" name="Google Shape;221;p51"/>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2" name="Google Shape;222;p5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3" name="Google Shape;223;p5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4" name="Google Shape;224;p5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5" name="Google Shape;225;p5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26"/>
        <p:cNvGrpSpPr/>
        <p:nvPr/>
      </p:nvGrpSpPr>
      <p:grpSpPr>
        <a:xfrm>
          <a:off x="0" y="0"/>
          <a:ext cx="0" cy="0"/>
          <a:chOff x="0" y="0"/>
          <a:chExt cx="0" cy="0"/>
        </a:xfrm>
      </p:grpSpPr>
      <p:sp>
        <p:nvSpPr>
          <p:cNvPr id="227" name="Google Shape;227;p5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8" name="Google Shape;228;p5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9" name="Google Shape;229;p5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0" name="Google Shape;230;p5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1" name="Google Shape;231;p5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2" name="Google Shape;232;p5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3"/>
        <p:cNvGrpSpPr/>
        <p:nvPr/>
      </p:nvGrpSpPr>
      <p:grpSpPr>
        <a:xfrm>
          <a:off x="0" y="0"/>
          <a:ext cx="0" cy="0"/>
          <a:chOff x="0" y="0"/>
          <a:chExt cx="0" cy="0"/>
        </a:xfrm>
      </p:grpSpPr>
      <p:sp>
        <p:nvSpPr>
          <p:cNvPr id="234" name="Google Shape;234;p5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5" name="Google Shape;235;p5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6" name="Google Shape;236;p5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
        <p:nvSpPr>
          <p:cNvPr id="237" name="Google Shape;237;p53"/>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8" name="Google Shape;238;p53"/>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9" name="Google Shape;239;p5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0" name="Google Shape;240;p53"/>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241" name="Google Shape;241;p53"/>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42" name="Google Shape;242;p53"/>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43" name="Google Shape;243;p53"/>
          <p:cNvPicPr preferRelativeResize="0"/>
          <p:nvPr/>
        </p:nvPicPr>
        <p:blipFill rotWithShape="1">
          <a:blip r:embed="rId4">
            <a:alphaModFix/>
          </a:blip>
          <a:srcRect/>
          <a:stretch/>
        </p:blipFill>
        <p:spPr>
          <a:xfrm>
            <a:off x="11226801" y="6108700"/>
            <a:ext cx="895351" cy="723900"/>
          </a:xfrm>
          <a:prstGeom prst="rect">
            <a:avLst/>
          </a:prstGeom>
          <a:noFill/>
          <a:ln>
            <a:noFill/>
          </a:ln>
        </p:spPr>
      </p:pic>
      <p:sp>
        <p:nvSpPr>
          <p:cNvPr id="244" name="Google Shape;244;p53"/>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45"/>
        <p:cNvGrpSpPr/>
        <p:nvPr/>
      </p:nvGrpSpPr>
      <p:grpSpPr>
        <a:xfrm>
          <a:off x="0" y="0"/>
          <a:ext cx="0" cy="0"/>
          <a:chOff x="0" y="0"/>
          <a:chExt cx="0" cy="0"/>
        </a:xfrm>
      </p:grpSpPr>
      <p:sp>
        <p:nvSpPr>
          <p:cNvPr id="246" name="Google Shape;246;p54"/>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7" name="Google Shape;247;p5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8" name="Google Shape;248;p5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9" name="Google Shape;249;p5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50" name="Google Shape;250;p5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51"/>
        <p:cNvGrpSpPr/>
        <p:nvPr/>
      </p:nvGrpSpPr>
      <p:grpSpPr>
        <a:xfrm>
          <a:off x="0" y="0"/>
          <a:ext cx="0" cy="0"/>
          <a:chOff x="0" y="0"/>
          <a:chExt cx="0" cy="0"/>
        </a:xfrm>
      </p:grpSpPr>
      <p:sp>
        <p:nvSpPr>
          <p:cNvPr id="252" name="Google Shape;252;p55"/>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3" name="Google Shape;253;p55"/>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37"/>
        <p:cNvGrpSpPr/>
        <p:nvPr/>
      </p:nvGrpSpPr>
      <p:grpSpPr>
        <a:xfrm>
          <a:off x="0" y="0"/>
          <a:ext cx="0" cy="0"/>
          <a:chOff x="0" y="0"/>
          <a:chExt cx="0" cy="0"/>
        </a:xfrm>
      </p:grpSpPr>
      <p:pic>
        <p:nvPicPr>
          <p:cNvPr id="38" name="Google Shape;38;p29"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39" name="Google Shape;39;p2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0" name="Google Shape;40;p2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1" name="Google Shape;41;p29"/>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dirty="0">
                <a:solidFill>
                  <a:srgbClr val="000000"/>
                </a:solidFill>
                <a:latin typeface="Franklin Gothic Medium" panose="020B0603020102020204" pitchFamily="34" charset="0"/>
                <a:ea typeface="Libre Franklin Medium"/>
                <a:cs typeface="Libre Franklin Medium"/>
                <a:sym typeface="Libre Franklin Medium"/>
              </a:rPr>
              <a:t>Objectifs d'apprentissage</a:t>
            </a:r>
            <a:endParaRPr sz="4400" dirty="0">
              <a:solidFill>
                <a:schemeClr val="dk1"/>
              </a:solidFill>
              <a:latin typeface="Franklin Gothic Medium" panose="020B0603020102020204" pitchFamily="34" charset="0"/>
              <a:ea typeface="Arial"/>
              <a:cs typeface="Arial"/>
              <a:sym typeface="Arial"/>
            </a:endParaRPr>
          </a:p>
        </p:txBody>
      </p:sp>
      <p:sp>
        <p:nvSpPr>
          <p:cNvPr id="42" name="Google Shape;42;p2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3" name="Google Shape;43;p29"/>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44" name="Google Shape;44;p29"/>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54"/>
        <p:cNvGrpSpPr/>
        <p:nvPr/>
      </p:nvGrpSpPr>
      <p:grpSpPr>
        <a:xfrm>
          <a:off x="0" y="0"/>
          <a:ext cx="0" cy="0"/>
          <a:chOff x="0" y="0"/>
          <a:chExt cx="0" cy="0"/>
        </a:xfrm>
      </p:grpSpPr>
      <p:sp>
        <p:nvSpPr>
          <p:cNvPr id="255" name="Google Shape;255;p5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6" name="Google Shape;256;p5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7" name="Google Shape;257;p56"/>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58"/>
        <p:cNvGrpSpPr/>
        <p:nvPr/>
      </p:nvGrpSpPr>
      <p:grpSpPr>
        <a:xfrm>
          <a:off x="0" y="0"/>
          <a:ext cx="0" cy="0"/>
          <a:chOff x="0" y="0"/>
          <a:chExt cx="0" cy="0"/>
        </a:xfrm>
      </p:grpSpPr>
      <p:sp>
        <p:nvSpPr>
          <p:cNvPr id="259" name="Google Shape;259;p5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60" name="Google Shape;260;p5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1" name="Google Shape;261;p57"/>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62"/>
        <p:cNvGrpSpPr/>
        <p:nvPr/>
      </p:nvGrpSpPr>
      <p:grpSpPr>
        <a:xfrm>
          <a:off x="0" y="0"/>
          <a:ext cx="0" cy="0"/>
          <a:chOff x="0" y="0"/>
          <a:chExt cx="0" cy="0"/>
        </a:xfrm>
      </p:grpSpPr>
      <p:sp>
        <p:nvSpPr>
          <p:cNvPr id="263" name="Google Shape;263;p58"/>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64" name="Google Shape;264;p58"/>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65" name="Google Shape;265;p58"/>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66" name="Google Shape;266;p58"/>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67" name="Google Shape;267;p58"/>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68" name="Google Shape;268;p58"/>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69"/>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70"/>
        <p:cNvGrpSpPr/>
        <p:nvPr/>
      </p:nvGrpSpPr>
      <p:grpSpPr>
        <a:xfrm>
          <a:off x="0" y="0"/>
          <a:ext cx="0" cy="0"/>
          <a:chOff x="0" y="0"/>
          <a:chExt cx="0" cy="0"/>
        </a:xfrm>
      </p:grpSpPr>
      <p:sp>
        <p:nvSpPr>
          <p:cNvPr id="271" name="Google Shape;271;p6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72" name="Google Shape;272;p60"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73" name="Google Shape;273;p6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74" name="Google Shape;274;p60"/>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75" name="Google Shape;275;p6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76"/>
        <p:cNvGrpSpPr/>
        <p:nvPr/>
      </p:nvGrpSpPr>
      <p:grpSpPr>
        <a:xfrm>
          <a:off x="0" y="0"/>
          <a:ext cx="0" cy="0"/>
          <a:chOff x="0" y="0"/>
          <a:chExt cx="0" cy="0"/>
        </a:xfrm>
      </p:grpSpPr>
      <p:sp>
        <p:nvSpPr>
          <p:cNvPr id="277" name="Google Shape;277;p61"/>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78" name="Google Shape;278;p61"/>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79" name="Google Shape;279;p61"/>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80" name="Google Shape;280;p61"/>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81" name="Google Shape;281;p61"/>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82" name="Google Shape;282;p61"/>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45"/>
        <p:cNvGrpSpPr/>
        <p:nvPr/>
      </p:nvGrpSpPr>
      <p:grpSpPr>
        <a:xfrm>
          <a:off x="0" y="0"/>
          <a:ext cx="0" cy="0"/>
          <a:chOff x="0" y="0"/>
          <a:chExt cx="0" cy="0"/>
        </a:xfrm>
      </p:grpSpPr>
      <p:sp>
        <p:nvSpPr>
          <p:cNvPr id="46" name="Google Shape;46;p30"/>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Cycle de surveillance de la santé publique</a:t>
            </a:r>
            <a:endParaRPr sz="4400" dirty="0">
              <a:solidFill>
                <a:schemeClr val="dk1"/>
              </a:solidFill>
              <a:latin typeface="Franklin Gothic Medium" panose="020B0603020102020204" pitchFamily="34" charset="0"/>
              <a:ea typeface="Arial"/>
              <a:cs typeface="Arial"/>
              <a:sym typeface="Arial"/>
            </a:endParaRPr>
          </a:p>
        </p:txBody>
      </p:sp>
      <p:sp>
        <p:nvSpPr>
          <p:cNvPr id="49" name="Google Shape;49;p3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 name="Google Shape;50;p3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1" name="Google Shape;51;p3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2" name="Google Shape;52;p30"/>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3" name="Oval 2">
            <a:extLst>
              <a:ext uri="{FF2B5EF4-FFF2-40B4-BE49-F238E27FC236}">
                <a16:creationId xmlns:a16="http://schemas.microsoft.com/office/drawing/2014/main" id="{12E2DF07-B56A-D404-EE85-FA47B637E468}"/>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3A5FEEB-C150-FBDB-4F04-A8059A37F03B}"/>
              </a:ext>
            </a:extLst>
          </p:cNvPr>
          <p:cNvSpPr txBox="1"/>
          <p:nvPr userDrawn="1"/>
        </p:nvSpPr>
        <p:spPr>
          <a:xfrm>
            <a:off x="3357818" y="3353633"/>
            <a:ext cx="6060499" cy="1107996"/>
          </a:xfrm>
          <a:prstGeom prst="rect">
            <a:avLst/>
          </a:prstGeom>
          <a:noFill/>
        </p:spPr>
        <p:txBody>
          <a:bodyPr wrap="square" rtlCol="0">
            <a:spAutoFit/>
          </a:bodyPr>
          <a:lstStyle/>
          <a:p>
            <a:pPr algn="ctr"/>
            <a:r>
              <a:rPr lang="en-US" sz="6600" b="1" dirty="0">
                <a:solidFill>
                  <a:srgbClr val="00943B"/>
                </a:solidFill>
                <a:latin typeface="+mn-lt"/>
              </a:rPr>
              <a:t>MONITEUR</a:t>
            </a:r>
          </a:p>
        </p:txBody>
      </p:sp>
      <p:graphicFrame>
        <p:nvGraphicFramePr>
          <p:cNvPr id="5" name="Diagram 4">
            <a:extLst>
              <a:ext uri="{FF2B5EF4-FFF2-40B4-BE49-F238E27FC236}">
                <a16:creationId xmlns:a16="http://schemas.microsoft.com/office/drawing/2014/main" id="{B82B6573-0B4B-E1E2-9E81-4E5BFCBEEB74}"/>
              </a:ext>
            </a:extLst>
          </p:cNvPr>
          <p:cNvGraphicFramePr/>
          <p:nvPr userDrawn="1">
            <p:extLst>
              <p:ext uri="{D42A27DB-BD31-4B8C-83A1-F6EECF244321}">
                <p14:modId xmlns:p14="http://schemas.microsoft.com/office/powerpoint/2010/main" val="1084637702"/>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53"/>
        <p:cNvGrpSpPr/>
        <p:nvPr/>
      </p:nvGrpSpPr>
      <p:grpSpPr>
        <a:xfrm>
          <a:off x="0" y="0"/>
          <a:ext cx="0" cy="0"/>
          <a:chOff x="0" y="0"/>
          <a:chExt cx="0" cy="0"/>
        </a:xfrm>
      </p:grpSpPr>
      <p:sp>
        <p:nvSpPr>
          <p:cNvPr id="54" name="Google Shape;54;p3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5" name="Google Shape;55;p3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 name="Google Shape;56;p3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7" name="Google Shape;57;p3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8" name="Google Shape;58;p3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9" name="Google Shape;59;p3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60"/>
        <p:cNvGrpSpPr/>
        <p:nvPr/>
      </p:nvGrpSpPr>
      <p:grpSpPr>
        <a:xfrm>
          <a:off x="0" y="0"/>
          <a:ext cx="0" cy="0"/>
          <a:chOff x="0" y="0"/>
          <a:chExt cx="0" cy="0"/>
        </a:xfrm>
      </p:grpSpPr>
      <p:sp>
        <p:nvSpPr>
          <p:cNvPr id="61" name="Google Shape;61;p32"/>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 name="Google Shape;62;p3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3" name="Google Shape;63;p3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4" name="Google Shape;64;p3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5" name="Google Shape;65;p3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66" name="Google Shape;66;p3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67"/>
        <p:cNvGrpSpPr/>
        <p:nvPr/>
      </p:nvGrpSpPr>
      <p:grpSpPr>
        <a:xfrm>
          <a:off x="0" y="0"/>
          <a:ext cx="0" cy="0"/>
          <a:chOff x="0" y="0"/>
          <a:chExt cx="0" cy="0"/>
        </a:xfrm>
      </p:grpSpPr>
      <p:pic>
        <p:nvPicPr>
          <p:cNvPr id="68" name="Google Shape;68;p33"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69" name="Google Shape;69;p3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 name="Google Shape;70;p3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1" name="Google Shape;71;p3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2" name="Google Shape;72;p3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3" name="Google Shape;73;p3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74" name="Google Shape;74;p3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75"/>
        <p:cNvGrpSpPr/>
        <p:nvPr/>
      </p:nvGrpSpPr>
      <p:grpSpPr>
        <a:xfrm>
          <a:off x="0" y="0"/>
          <a:ext cx="0" cy="0"/>
          <a:chOff x="0" y="0"/>
          <a:chExt cx="0" cy="0"/>
        </a:xfrm>
      </p:grpSpPr>
      <p:sp>
        <p:nvSpPr>
          <p:cNvPr id="76" name="Google Shape;76;p3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 name="Google Shape;77;p3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8" name="Google Shape;78;p3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9" name="Google Shape;79;p3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80" name="Google Shape;80;p3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81"/>
        <p:cNvGrpSpPr/>
        <p:nvPr/>
      </p:nvGrpSpPr>
      <p:grpSpPr>
        <a:xfrm>
          <a:off x="0" y="0"/>
          <a:ext cx="0" cy="0"/>
          <a:chOff x="0" y="0"/>
          <a:chExt cx="0" cy="0"/>
        </a:xfrm>
      </p:grpSpPr>
      <p:sp>
        <p:nvSpPr>
          <p:cNvPr id="82" name="Google Shape;82;p35"/>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83" name="Google Shape;83;p35"/>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84" name="Google Shape;84;p35"/>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85" name="Google Shape;85;p35"/>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86" name="Google Shape;86;p35"/>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87" name="Google Shape;87;p35"/>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88" name="Google Shape;88;p35"/>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89" name="Google Shape;89;p35"/>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90" name="Google Shape;90;p35"/>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1" name="Google Shape;91;p35"/>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92" name="Google Shape;92;p35"/>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6"/>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26"/>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fr-FR"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26"/>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3" name="Google Shape;13;p26"/>
          <p:cNvSpPr txBox="1"/>
          <p:nvPr/>
        </p:nvSpPr>
        <p:spPr>
          <a:xfrm>
            <a:off x="4277784" y="6254750"/>
            <a:ext cx="3657600" cy="3365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600" b="0" i="0" u="none" strike="noStrike" cap="none">
              <a:solidFill>
                <a:schemeClr val="lt1"/>
              </a:solidFill>
              <a:latin typeface="Libre Franklin Medium"/>
              <a:ea typeface="Libre Franklin Medium"/>
              <a:cs typeface="Libre Franklin Medium"/>
              <a:sym typeface="Libre Franklin Medium"/>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1"/>
          <p:cNvSpPr txBox="1">
            <a:spLocks noGrp="1"/>
          </p:cNvSpPr>
          <p:nvPr>
            <p:ph type="body" idx="1"/>
          </p:nvPr>
        </p:nvSpPr>
        <p:spPr>
          <a:xfrm>
            <a:off x="521601" y="1637918"/>
            <a:ext cx="8759100" cy="2077200"/>
          </a:xfrm>
          <a:prstGeom prst="rect">
            <a:avLst/>
          </a:prstGeom>
          <a:noFill/>
          <a:ln>
            <a:noFill/>
          </a:ln>
        </p:spPr>
        <p:txBody>
          <a:bodyPr spcFirstLastPara="1" wrap="square" lIns="91425" tIns="45700" rIns="91425" bIns="45700" anchor="t" anchorCtr="0">
            <a:noAutofit/>
          </a:bodyPr>
          <a:lstStyle/>
          <a:p>
            <a:pPr marL="0" lvl="0" indent="0" rtl="0">
              <a:lnSpc>
                <a:spcPct val="90000"/>
              </a:lnSpc>
              <a:spcBef>
                <a:spcPts val="0"/>
              </a:spcBef>
              <a:spcAft>
                <a:spcPts val="0"/>
              </a:spcAft>
              <a:buClr>
                <a:schemeClr val="dk1"/>
              </a:buClr>
              <a:buSzPts val="5400"/>
              <a:buNone/>
            </a:pPr>
            <a:r>
              <a:rPr lang="fr-FR" sz="4800" dirty="0">
                <a:latin typeface="Franklin Gothic Medium" panose="020B0603020102020204" pitchFamily="34" charset="0"/>
              </a:rPr>
              <a:t>Analyse de forces, faiblesses, opportunités et menaces  </a:t>
            </a:r>
            <a:br>
              <a:rPr lang="fr-FR" sz="4800" dirty="0">
                <a:latin typeface="Franklin Gothic Medium" panose="020B0603020102020204" pitchFamily="34" charset="0"/>
              </a:rPr>
            </a:br>
            <a:r>
              <a:rPr lang="fr-FR" sz="4800" dirty="0">
                <a:latin typeface="Franklin Gothic Medium" panose="020B0603020102020204" pitchFamily="34" charset="0"/>
              </a:rPr>
              <a:t>(FFOM ou SWOT </a:t>
            </a:r>
            <a:r>
              <a:rPr lang="fr-FR" sz="2400" b="1" i="1" dirty="0">
                <a:solidFill>
                  <a:schemeClr val="tx1"/>
                </a:solidFill>
                <a:latin typeface="Franklin Gothic Medium" panose="020B0603020102020204" pitchFamily="34" charset="0"/>
                <a:ea typeface="Libre Franklin"/>
                <a:cs typeface="Libre Franklin"/>
                <a:sym typeface="Libre Franklin"/>
              </a:rPr>
              <a:t>en anglais</a:t>
            </a:r>
            <a:r>
              <a:rPr lang="fr-FR" sz="4800" dirty="0">
                <a:latin typeface="Franklin Gothic Medium" panose="020B0603020102020204" pitchFamily="34" charset="0"/>
              </a:rPr>
              <a:t>)</a:t>
            </a:r>
            <a:endParaRPr sz="4800" dirty="0">
              <a:latin typeface="Franklin Gothic Medium" panose="020B0603020102020204" pitchFamily="34" charset="0"/>
            </a:endParaRPr>
          </a:p>
        </p:txBody>
      </p:sp>
      <p:sp>
        <p:nvSpPr>
          <p:cNvPr id="289" name="Google Shape;289;p1"/>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00"/>
              <a:buNone/>
            </a:pPr>
            <a:r>
              <a:rPr lang="fr-FR" dirty="0"/>
              <a:t>Atelier 1</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1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Exemples de forces</a:t>
            </a:r>
            <a:endParaRPr dirty="0">
              <a:latin typeface="Franklin Gothic Medium" panose="020B0603020102020204" pitchFamily="34" charset="0"/>
            </a:endParaRPr>
          </a:p>
        </p:txBody>
      </p:sp>
      <p:sp>
        <p:nvSpPr>
          <p:cNvPr id="392" name="Google Shape;392;p10"/>
          <p:cNvSpPr txBox="1">
            <a:spLocks noGrp="1"/>
          </p:cNvSpPr>
          <p:nvPr>
            <p:ph type="body" idx="1"/>
          </p:nvPr>
        </p:nvSpPr>
        <p:spPr>
          <a:xfrm>
            <a:off x="838200" y="1478857"/>
            <a:ext cx="10515600" cy="3984097"/>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dk1"/>
              </a:buClr>
              <a:buSzPts val="2800"/>
              <a:buNone/>
            </a:pPr>
            <a:r>
              <a:rPr lang="fr-FR" sz="2800" dirty="0">
                <a:latin typeface="Arial"/>
                <a:ea typeface="Arial"/>
                <a:cs typeface="Arial"/>
                <a:sym typeface="Arial"/>
              </a:rPr>
              <a:t>Quels sont des exemples de forces d’une structure sanitaire qui permettraient d'assurer une surveillance de qualité ?</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11"/>
          <p:cNvSpPr txBox="1">
            <a:spLocks noGrp="1"/>
          </p:cNvSpPr>
          <p:nvPr>
            <p:ph type="title"/>
          </p:nvPr>
        </p:nvSpPr>
        <p:spPr>
          <a:xfrm>
            <a:off x="838200" y="0"/>
            <a:ext cx="110178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Projet d'AQD pour la surveillance du FETP : Exemples de forces</a:t>
            </a:r>
            <a:endParaRPr dirty="0">
              <a:latin typeface="Franklin Gothic Medium" panose="020B0603020102020204" pitchFamily="34" charset="0"/>
            </a:endParaRPr>
          </a:p>
        </p:txBody>
      </p:sp>
      <p:sp>
        <p:nvSpPr>
          <p:cNvPr id="399" name="Google Shape;399;p11"/>
          <p:cNvSpPr txBox="1">
            <a:spLocks noGrp="1"/>
          </p:cNvSpPr>
          <p:nvPr>
            <p:ph type="body" idx="1"/>
          </p:nvPr>
        </p:nvSpPr>
        <p:spPr>
          <a:xfrm>
            <a:off x="838200" y="1478857"/>
            <a:ext cx="107442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Facteurs internes :</a:t>
            </a:r>
            <a:endParaRPr dirty="0"/>
          </a:p>
          <a:p>
            <a:pPr marL="685800" lvl="1" indent="-228600" algn="l" rtl="0">
              <a:lnSpc>
                <a:spcPct val="100000"/>
              </a:lnSpc>
              <a:spcBef>
                <a:spcPts val="1000"/>
              </a:spcBef>
              <a:spcAft>
                <a:spcPts val="0"/>
              </a:spcAft>
              <a:buSzPts val="2400"/>
              <a:buChar char="▪"/>
            </a:pPr>
            <a:r>
              <a:rPr lang="fr-FR" dirty="0"/>
              <a:t>Un directeur médical bien informé soutient la surveillance</a:t>
            </a:r>
            <a:endParaRPr dirty="0"/>
          </a:p>
          <a:p>
            <a:pPr marL="685800" lvl="1" indent="-228600" algn="l" rtl="0">
              <a:lnSpc>
                <a:spcPct val="100000"/>
              </a:lnSpc>
              <a:spcBef>
                <a:spcPts val="1000"/>
              </a:spcBef>
              <a:spcAft>
                <a:spcPts val="0"/>
              </a:spcAft>
              <a:buSzPts val="2400"/>
              <a:buChar char="▪"/>
            </a:pPr>
            <a:r>
              <a:rPr lang="fr-FR" dirty="0"/>
              <a:t>Personnel bien formé</a:t>
            </a:r>
            <a:endParaRPr dirty="0"/>
          </a:p>
          <a:p>
            <a:pPr marL="685800" lvl="1" indent="-228600" algn="l" rtl="0">
              <a:lnSpc>
                <a:spcPct val="100000"/>
              </a:lnSpc>
              <a:spcBef>
                <a:spcPts val="1000"/>
              </a:spcBef>
              <a:spcAft>
                <a:spcPts val="0"/>
              </a:spcAft>
              <a:buSzPts val="2400"/>
              <a:buChar char="▪"/>
            </a:pPr>
            <a:r>
              <a:rPr lang="fr-FR" dirty="0"/>
              <a:t>Procédures et processus opérationnels normalisés</a:t>
            </a:r>
            <a:endParaRPr dirty="0"/>
          </a:p>
          <a:p>
            <a:pPr marL="228600" lvl="0" indent="-228600" algn="l" rtl="0">
              <a:lnSpc>
                <a:spcPct val="100000"/>
              </a:lnSpc>
              <a:spcBef>
                <a:spcPts val="1000"/>
              </a:spcBef>
              <a:spcAft>
                <a:spcPts val="0"/>
              </a:spcAft>
              <a:buClr>
                <a:schemeClr val="dk1"/>
              </a:buClr>
              <a:buSzPts val="2800"/>
              <a:buChar char="•"/>
            </a:pPr>
            <a:r>
              <a:rPr lang="fr-FR" dirty="0"/>
              <a:t>Résumé des forces de toutes les structures sanitaires visitées</a:t>
            </a:r>
            <a:endParaRPr dirty="0"/>
          </a:p>
          <a:p>
            <a:pPr marL="228600" lvl="0" indent="-228600" algn="l" rtl="0">
              <a:lnSpc>
                <a:spcPct val="100000"/>
              </a:lnSpc>
              <a:spcBef>
                <a:spcPts val="1000"/>
              </a:spcBef>
              <a:spcAft>
                <a:spcPts val="0"/>
              </a:spcAft>
              <a:buClr>
                <a:schemeClr val="dk1"/>
              </a:buClr>
              <a:buSzPts val="2800"/>
              <a:buChar char="•"/>
            </a:pPr>
            <a:r>
              <a:rPr lang="fr-FR" dirty="0"/>
              <a:t>Mentionner une structure sanitaire exceptionnelle comme modèle</a:t>
            </a:r>
            <a:endParaRPr dirty="0"/>
          </a:p>
          <a:p>
            <a:pPr marL="228600" lvl="0" indent="-50800" algn="l" rtl="0">
              <a:lnSpc>
                <a:spcPct val="100000"/>
              </a:lnSpc>
              <a:spcBef>
                <a:spcPts val="1000"/>
              </a:spcBef>
              <a:spcAft>
                <a:spcPts val="0"/>
              </a:spcAft>
              <a:buClr>
                <a:schemeClr val="dk1"/>
              </a:buClr>
              <a:buSzPts val="2800"/>
              <a:buNone/>
            </a:pP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p12"/>
          <p:cNvSpPr txBox="1">
            <a:spLocks noGrp="1"/>
          </p:cNvSpPr>
          <p:nvPr>
            <p:ph type="body" idx="1"/>
          </p:nvPr>
        </p:nvSpPr>
        <p:spPr>
          <a:xfrm>
            <a:off x="838200" y="1478857"/>
            <a:ext cx="5257800" cy="4639309"/>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1"/>
              </a:buClr>
              <a:buSzPts val="2800"/>
              <a:buNone/>
            </a:pPr>
            <a:r>
              <a:rPr lang="fr-FR" dirty="0"/>
              <a:t>Initiatives ou caractéristiques négatives qui entravent les performances</a:t>
            </a:r>
            <a:endParaRPr dirty="0"/>
          </a:p>
          <a:p>
            <a:pPr marL="685800" lvl="1" indent="-228600" algn="l" rtl="0">
              <a:lnSpc>
                <a:spcPct val="100000"/>
              </a:lnSpc>
              <a:spcBef>
                <a:spcPts val="1000"/>
              </a:spcBef>
              <a:spcAft>
                <a:spcPts val="0"/>
              </a:spcAft>
              <a:buSzPts val="2400"/>
              <a:buChar char="▪"/>
            </a:pPr>
            <a:r>
              <a:rPr lang="fr-FR" dirty="0"/>
              <a:t>Affaiblit les performances</a:t>
            </a:r>
            <a:endParaRPr dirty="0"/>
          </a:p>
          <a:p>
            <a:pPr marL="685800" lvl="1" indent="-228600" algn="l" rtl="0">
              <a:lnSpc>
                <a:spcPct val="100000"/>
              </a:lnSpc>
              <a:spcBef>
                <a:spcPts val="1000"/>
              </a:spcBef>
              <a:spcAft>
                <a:spcPts val="0"/>
              </a:spcAft>
              <a:buSzPts val="2400"/>
              <a:buChar char="▪"/>
            </a:pPr>
            <a:r>
              <a:rPr lang="fr-FR" dirty="0"/>
              <a:t>Compromet la réalisation des objectifs et des buts</a:t>
            </a:r>
            <a:endParaRPr dirty="0"/>
          </a:p>
          <a:p>
            <a:pPr marL="685800" lvl="1" indent="-228600" algn="l" rtl="0">
              <a:lnSpc>
                <a:spcPct val="100000"/>
              </a:lnSpc>
              <a:spcBef>
                <a:spcPts val="1000"/>
              </a:spcBef>
              <a:spcAft>
                <a:spcPts val="0"/>
              </a:spcAft>
              <a:buSzPts val="2400"/>
              <a:buChar char="▪"/>
            </a:pPr>
            <a:r>
              <a:rPr lang="fr-FR" dirty="0"/>
              <a:t>Interne, c'est-à-dire sous le contrôle de l'organisation</a:t>
            </a:r>
            <a:endParaRPr dirty="0"/>
          </a:p>
          <a:p>
            <a:pPr marL="685800" lvl="1" indent="-76200" algn="l" rtl="0">
              <a:lnSpc>
                <a:spcPct val="100000"/>
              </a:lnSpc>
              <a:spcBef>
                <a:spcPts val="1000"/>
              </a:spcBef>
              <a:spcAft>
                <a:spcPts val="0"/>
              </a:spcAft>
              <a:buSzPts val="2400"/>
              <a:buNone/>
            </a:pPr>
            <a:endParaRPr dirty="0"/>
          </a:p>
          <a:p>
            <a:pPr marL="685800" lvl="1" indent="-50800" algn="l" rtl="0">
              <a:lnSpc>
                <a:spcPct val="100000"/>
              </a:lnSpc>
              <a:spcBef>
                <a:spcPts val="1000"/>
              </a:spcBef>
              <a:spcAft>
                <a:spcPts val="0"/>
              </a:spcAft>
              <a:buSzPts val="2800"/>
              <a:buNone/>
            </a:pPr>
            <a:endParaRPr sz="2800" dirty="0"/>
          </a:p>
          <a:p>
            <a:pPr marL="228600" lvl="0" indent="-50800" algn="l" rtl="0">
              <a:lnSpc>
                <a:spcPct val="100000"/>
              </a:lnSpc>
              <a:spcBef>
                <a:spcPts val="1000"/>
              </a:spcBef>
              <a:spcAft>
                <a:spcPts val="0"/>
              </a:spcAft>
              <a:buClr>
                <a:schemeClr val="dk1"/>
              </a:buClr>
              <a:buSzPts val="2800"/>
              <a:buNone/>
            </a:pPr>
            <a:endParaRPr dirty="0"/>
          </a:p>
        </p:txBody>
      </p:sp>
      <p:sp>
        <p:nvSpPr>
          <p:cNvPr id="406" name="Google Shape;406;p1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Faiblesses</a:t>
            </a:r>
            <a:endParaRPr dirty="0">
              <a:latin typeface="Franklin Gothic Medium" panose="020B0603020102020204" pitchFamily="34" charset="0"/>
            </a:endParaRPr>
          </a:p>
        </p:txBody>
      </p:sp>
      <p:graphicFrame>
        <p:nvGraphicFramePr>
          <p:cNvPr id="407" name="Google Shape;407;p12"/>
          <p:cNvGraphicFramePr/>
          <p:nvPr>
            <p:extLst>
              <p:ext uri="{D42A27DB-BD31-4B8C-83A1-F6EECF244321}">
                <p14:modId xmlns:p14="http://schemas.microsoft.com/office/powerpoint/2010/main" val="2076105698"/>
              </p:ext>
            </p:extLst>
          </p:nvPr>
        </p:nvGraphicFramePr>
        <p:xfrm>
          <a:off x="6868732" y="1813774"/>
          <a:ext cx="3978925" cy="4476500"/>
        </p:xfrm>
        <a:graphic>
          <a:graphicData uri="http://schemas.openxmlformats.org/drawingml/2006/table">
            <a:tbl>
              <a:tblPr firstRow="1" bandRow="1">
                <a:noFill/>
                <a:tableStyleId>{13CA240A-7FCB-4A57-A258-37AB7A2B8241}</a:tableStyleId>
              </a:tblPr>
              <a:tblGrid>
                <a:gridCol w="3978925">
                  <a:extLst>
                    <a:ext uri="{9D8B030D-6E8A-4147-A177-3AD203B41FA5}">
                      <a16:colId xmlns:a16="http://schemas.microsoft.com/office/drawing/2014/main" val="20000"/>
                    </a:ext>
                  </a:extLst>
                </a:gridCol>
              </a:tblGrid>
              <a:tr h="1119125">
                <a:tc>
                  <a:txBody>
                    <a:bodyPr/>
                    <a:lstStyle/>
                    <a:p>
                      <a:pPr marL="0" marR="0" lvl="0" indent="0" algn="ctr" rtl="0">
                        <a:spcBef>
                          <a:spcPts val="0"/>
                        </a:spcBef>
                        <a:spcAft>
                          <a:spcPts val="0"/>
                        </a:spcAft>
                        <a:buNone/>
                      </a:pPr>
                      <a:r>
                        <a:rPr lang="fr-FR" sz="3200" dirty="0"/>
                        <a:t>Forces</a:t>
                      </a:r>
                      <a:endParaRPr dirty="0"/>
                    </a:p>
                  </a:txBody>
                  <a:tcPr marL="91450" marR="91450" marT="45725" marB="45725" anchor="ctr">
                    <a:solidFill>
                      <a:srgbClr val="FF0000"/>
                    </a:solidFill>
                  </a:tcPr>
                </a:tc>
                <a:extLst>
                  <a:ext uri="{0D108BD9-81ED-4DB2-BD59-A6C34878D82A}">
                    <a16:rowId xmlns:a16="http://schemas.microsoft.com/office/drawing/2014/main" val="10000"/>
                  </a:ext>
                </a:extLst>
              </a:tr>
              <a:tr h="1119125">
                <a:tc>
                  <a:txBody>
                    <a:bodyPr/>
                    <a:lstStyle/>
                    <a:p>
                      <a:pPr marL="0" marR="0" lvl="0" indent="0" algn="ctr" rtl="0">
                        <a:spcBef>
                          <a:spcPts val="0"/>
                        </a:spcBef>
                        <a:spcAft>
                          <a:spcPts val="0"/>
                        </a:spcAft>
                        <a:buNone/>
                      </a:pPr>
                      <a:r>
                        <a:rPr lang="fr-FR" sz="3200" b="1" u="none" strike="noStrike" cap="none" dirty="0">
                          <a:solidFill>
                            <a:schemeClr val="lt1"/>
                          </a:solidFill>
                        </a:rPr>
                        <a:t>Faiblesses</a:t>
                      </a:r>
                      <a:endParaRPr dirty="0"/>
                    </a:p>
                  </a:txBody>
                  <a:tcPr marL="91450" marR="91450" marT="45725" marB="45725" anchor="ctr">
                    <a:solidFill>
                      <a:srgbClr val="FFC000"/>
                    </a:solidFill>
                  </a:tcPr>
                </a:tc>
                <a:extLst>
                  <a:ext uri="{0D108BD9-81ED-4DB2-BD59-A6C34878D82A}">
                    <a16:rowId xmlns:a16="http://schemas.microsoft.com/office/drawing/2014/main" val="10001"/>
                  </a:ext>
                </a:extLst>
              </a:tr>
              <a:tr h="1119125">
                <a:tc>
                  <a:txBody>
                    <a:bodyPr/>
                    <a:lstStyle/>
                    <a:p>
                      <a:pPr marL="0" marR="0" lvl="0" indent="0" algn="ctr" rtl="0">
                        <a:spcBef>
                          <a:spcPts val="0"/>
                        </a:spcBef>
                        <a:spcAft>
                          <a:spcPts val="0"/>
                        </a:spcAft>
                        <a:buNone/>
                      </a:pPr>
                      <a:r>
                        <a:rPr lang="fr-FR" sz="3200" b="1" u="none" strike="noStrike" cap="none" dirty="0">
                          <a:solidFill>
                            <a:schemeClr val="lt1"/>
                          </a:solidFill>
                        </a:rPr>
                        <a:t>Opportunités</a:t>
                      </a:r>
                      <a:endParaRPr dirty="0"/>
                    </a:p>
                  </a:txBody>
                  <a:tcPr marL="91450" marR="91450" marT="45725" marB="45725" anchor="ctr">
                    <a:solidFill>
                      <a:srgbClr val="00B050"/>
                    </a:solidFill>
                  </a:tcPr>
                </a:tc>
                <a:extLst>
                  <a:ext uri="{0D108BD9-81ED-4DB2-BD59-A6C34878D82A}">
                    <a16:rowId xmlns:a16="http://schemas.microsoft.com/office/drawing/2014/main" val="10002"/>
                  </a:ext>
                </a:extLst>
              </a:tr>
              <a:tr h="1119125">
                <a:tc>
                  <a:txBody>
                    <a:bodyPr/>
                    <a:lstStyle/>
                    <a:p>
                      <a:pPr marL="0" marR="0" lvl="0" indent="0" algn="ctr" rtl="0">
                        <a:spcBef>
                          <a:spcPts val="0"/>
                        </a:spcBef>
                        <a:spcAft>
                          <a:spcPts val="0"/>
                        </a:spcAft>
                        <a:buNone/>
                      </a:pPr>
                      <a:r>
                        <a:rPr lang="fr-FR" sz="3200" b="1" u="none" strike="noStrike" cap="none" dirty="0">
                          <a:solidFill>
                            <a:schemeClr val="lt1"/>
                          </a:solidFill>
                        </a:rPr>
                        <a:t>Menaces</a:t>
                      </a:r>
                      <a:endParaRPr dirty="0"/>
                    </a:p>
                  </a:txBody>
                  <a:tcPr marL="91450" marR="91450" marT="45725" marB="45725" anchor="ctr">
                    <a:solidFill>
                      <a:srgbClr val="0070C0"/>
                    </a:solidFill>
                  </a:tcPr>
                </a:tc>
                <a:extLst>
                  <a:ext uri="{0D108BD9-81ED-4DB2-BD59-A6C34878D82A}">
                    <a16:rowId xmlns:a16="http://schemas.microsoft.com/office/drawing/2014/main" val="10003"/>
                  </a:ext>
                </a:extLst>
              </a:tr>
            </a:tbl>
          </a:graphicData>
        </a:graphic>
      </p:graphicFrame>
      <p:sp>
        <p:nvSpPr>
          <p:cNvPr id="408" name="Google Shape;408;p12"/>
          <p:cNvSpPr/>
          <p:nvPr/>
        </p:nvSpPr>
        <p:spPr>
          <a:xfrm>
            <a:off x="6835462" y="2921192"/>
            <a:ext cx="4061402" cy="1127067"/>
          </a:xfrm>
          <a:prstGeom prst="rect">
            <a:avLst/>
          </a:prstGeom>
          <a:noFill/>
          <a:ln w="1270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1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Exemples de faiblesses</a:t>
            </a:r>
            <a:endParaRPr dirty="0">
              <a:latin typeface="Franklin Gothic Medium" panose="020B0603020102020204" pitchFamily="34" charset="0"/>
            </a:endParaRPr>
          </a:p>
        </p:txBody>
      </p:sp>
      <p:sp>
        <p:nvSpPr>
          <p:cNvPr id="415" name="Google Shape;415;p13"/>
          <p:cNvSpPr txBox="1">
            <a:spLocks noGrp="1"/>
          </p:cNvSpPr>
          <p:nvPr>
            <p:ph type="body" idx="1"/>
          </p:nvPr>
        </p:nvSpPr>
        <p:spPr>
          <a:xfrm>
            <a:off x="838200" y="1478857"/>
            <a:ext cx="10515600" cy="4136497"/>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dk1"/>
              </a:buClr>
              <a:buSzPts val="2800"/>
              <a:buNone/>
            </a:pPr>
            <a:r>
              <a:rPr lang="fr-FR" sz="2800" dirty="0">
                <a:latin typeface="Arial"/>
                <a:ea typeface="Arial"/>
                <a:cs typeface="Arial"/>
                <a:sym typeface="Arial"/>
              </a:rPr>
              <a:t>Quels sont des exemples de faiblesses d’une structure sanitaire qui pourraient empêcher une surveillance de qualité ?</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14"/>
          <p:cNvSpPr txBox="1">
            <a:spLocks noGrp="1"/>
          </p:cNvSpPr>
          <p:nvPr>
            <p:ph type="title"/>
          </p:nvPr>
        </p:nvSpPr>
        <p:spPr>
          <a:xfrm>
            <a:off x="838200" y="0"/>
            <a:ext cx="111540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Projet d'AQD sur la surveillance du FETP : </a:t>
            </a:r>
            <a:br>
              <a:rPr lang="fr-FR" dirty="0">
                <a:latin typeface="Franklin Gothic Medium" panose="020B0603020102020204" pitchFamily="34" charset="0"/>
              </a:rPr>
            </a:br>
            <a:r>
              <a:rPr lang="fr-FR" dirty="0">
                <a:latin typeface="Franklin Gothic Medium" panose="020B0603020102020204" pitchFamily="34" charset="0"/>
              </a:rPr>
              <a:t>Exemples de faiblesses</a:t>
            </a:r>
            <a:endParaRPr dirty="0">
              <a:latin typeface="Franklin Gothic Medium" panose="020B0603020102020204" pitchFamily="34" charset="0"/>
            </a:endParaRPr>
          </a:p>
        </p:txBody>
      </p:sp>
      <p:sp>
        <p:nvSpPr>
          <p:cNvPr id="422" name="Google Shape;422;p1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indent="-457200">
              <a:spcBef>
                <a:spcPts val="0"/>
              </a:spcBef>
            </a:pPr>
            <a:r>
              <a:rPr lang="fr-FR" dirty="0"/>
              <a:t>Facteurs internes :</a:t>
            </a:r>
            <a:endParaRPr dirty="0"/>
          </a:p>
          <a:p>
            <a:pPr marL="973138" lvl="1" indent="-280988" algn="l" rtl="0">
              <a:lnSpc>
                <a:spcPct val="100000"/>
              </a:lnSpc>
              <a:spcBef>
                <a:spcPts val="1000"/>
              </a:spcBef>
              <a:spcAft>
                <a:spcPts val="0"/>
              </a:spcAft>
              <a:buSzPts val="2400"/>
              <a:buChar char="▪"/>
            </a:pPr>
            <a:r>
              <a:rPr lang="fr-FR" dirty="0"/>
              <a:t>Manque d'information sur la nécessité et l'importance de la notification des maladies</a:t>
            </a:r>
            <a:endParaRPr dirty="0"/>
          </a:p>
          <a:p>
            <a:pPr marL="973138" lvl="1" indent="-280988" algn="l" rtl="0">
              <a:lnSpc>
                <a:spcPct val="100000"/>
              </a:lnSpc>
              <a:spcBef>
                <a:spcPts val="1000"/>
              </a:spcBef>
              <a:spcAft>
                <a:spcPts val="0"/>
              </a:spcAft>
              <a:buSzPts val="2400"/>
              <a:buChar char="▪"/>
            </a:pPr>
            <a:r>
              <a:rPr lang="fr-FR" dirty="0"/>
              <a:t>Manque de leadership</a:t>
            </a:r>
            <a:endParaRPr dirty="0"/>
          </a:p>
          <a:p>
            <a:pPr marL="973138" lvl="1" indent="-280988" algn="l" rtl="0">
              <a:lnSpc>
                <a:spcPct val="100000"/>
              </a:lnSpc>
              <a:spcBef>
                <a:spcPts val="1000"/>
              </a:spcBef>
              <a:spcAft>
                <a:spcPts val="0"/>
              </a:spcAft>
              <a:buSzPts val="2400"/>
              <a:buChar char="▪"/>
            </a:pPr>
            <a:r>
              <a:rPr lang="fr-FR" dirty="0"/>
              <a:t>Manque de personnel bien formé</a:t>
            </a:r>
            <a:endParaRPr dirty="0"/>
          </a:p>
          <a:p>
            <a:pPr marL="685800" indent="-457200">
              <a:spcBef>
                <a:spcPts val="1000"/>
              </a:spcBef>
            </a:pPr>
            <a:r>
              <a:rPr lang="fr-FR" dirty="0"/>
              <a:t>Résumé des faiblesses de tous les établissements visités</a:t>
            </a:r>
            <a:endParaRPr dirty="0"/>
          </a:p>
          <a:p>
            <a:pPr marL="685800" indent="-457200">
              <a:spcBef>
                <a:spcPts val="1000"/>
              </a:spcBef>
            </a:pPr>
            <a:r>
              <a:rPr lang="fr-FR" dirty="0"/>
              <a:t>Mentionner une installation spécifique si elle est source </a:t>
            </a:r>
            <a:br>
              <a:rPr lang="fr-FR" dirty="0"/>
            </a:br>
            <a:r>
              <a:rPr lang="fr-FR" dirty="0"/>
              <a:t>de préoccupation</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15"/>
          <p:cNvSpPr txBox="1">
            <a:spLocks noGrp="1"/>
          </p:cNvSpPr>
          <p:nvPr>
            <p:ph type="body" idx="1"/>
          </p:nvPr>
        </p:nvSpPr>
        <p:spPr>
          <a:xfrm>
            <a:off x="738808" y="1554373"/>
            <a:ext cx="5972205" cy="4639309"/>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1"/>
              </a:buClr>
              <a:buSzPts val="2800"/>
              <a:buNone/>
            </a:pPr>
            <a:r>
              <a:rPr lang="fr-FR" dirty="0"/>
              <a:t>Facteurs susceptibles d'aider les organisations ou les activités à atteindre leurs objectifs et leurs buts</a:t>
            </a:r>
            <a:endParaRPr dirty="0"/>
          </a:p>
          <a:p>
            <a:pPr marL="685800" lvl="1" indent="-228600" algn="l" rtl="0">
              <a:lnSpc>
                <a:spcPct val="100000"/>
              </a:lnSpc>
              <a:spcBef>
                <a:spcPts val="1000"/>
              </a:spcBef>
              <a:spcAft>
                <a:spcPts val="0"/>
              </a:spcAft>
              <a:buSzPts val="2400"/>
              <a:buChar char="▪"/>
            </a:pPr>
            <a:r>
              <a:rPr lang="fr-FR" dirty="0"/>
              <a:t>Facteurs positifs</a:t>
            </a:r>
            <a:endParaRPr dirty="0"/>
          </a:p>
          <a:p>
            <a:pPr marL="685800" lvl="1" indent="-228600" algn="l" rtl="0">
              <a:lnSpc>
                <a:spcPct val="100000"/>
              </a:lnSpc>
              <a:spcBef>
                <a:spcPts val="1000"/>
              </a:spcBef>
              <a:spcAft>
                <a:spcPts val="0"/>
              </a:spcAft>
              <a:buSzPts val="2400"/>
              <a:buChar char="▪"/>
            </a:pPr>
            <a:r>
              <a:rPr lang="fr-FR" dirty="0"/>
              <a:t>Externe</a:t>
            </a:r>
            <a:endParaRPr dirty="0"/>
          </a:p>
        </p:txBody>
      </p:sp>
      <p:sp>
        <p:nvSpPr>
          <p:cNvPr id="429" name="Google Shape;429;p1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Opportunités</a:t>
            </a:r>
            <a:endParaRPr dirty="0">
              <a:latin typeface="Franklin Gothic Medium" panose="020B0603020102020204" pitchFamily="34" charset="0"/>
            </a:endParaRPr>
          </a:p>
        </p:txBody>
      </p:sp>
      <p:graphicFrame>
        <p:nvGraphicFramePr>
          <p:cNvPr id="430" name="Google Shape;430;p15"/>
          <p:cNvGraphicFramePr/>
          <p:nvPr>
            <p:extLst>
              <p:ext uri="{D42A27DB-BD31-4B8C-83A1-F6EECF244321}">
                <p14:modId xmlns:p14="http://schemas.microsoft.com/office/powerpoint/2010/main" val="3103659050"/>
              </p:ext>
            </p:extLst>
          </p:nvPr>
        </p:nvGraphicFramePr>
        <p:xfrm>
          <a:off x="6868732" y="1717182"/>
          <a:ext cx="4003075" cy="4476500"/>
        </p:xfrm>
        <a:graphic>
          <a:graphicData uri="http://schemas.openxmlformats.org/drawingml/2006/table">
            <a:tbl>
              <a:tblPr firstRow="1" bandRow="1">
                <a:noFill/>
                <a:tableStyleId>{13CA240A-7FCB-4A57-A258-37AB7A2B8241}</a:tableStyleId>
              </a:tblPr>
              <a:tblGrid>
                <a:gridCol w="4003075">
                  <a:extLst>
                    <a:ext uri="{9D8B030D-6E8A-4147-A177-3AD203B41FA5}">
                      <a16:colId xmlns:a16="http://schemas.microsoft.com/office/drawing/2014/main" val="20000"/>
                    </a:ext>
                  </a:extLst>
                </a:gridCol>
              </a:tblGrid>
              <a:tr h="1119125">
                <a:tc>
                  <a:txBody>
                    <a:bodyPr/>
                    <a:lstStyle/>
                    <a:p>
                      <a:pPr marL="0" marR="0" lvl="0" indent="0" algn="ctr" rtl="0">
                        <a:spcBef>
                          <a:spcPts val="0"/>
                        </a:spcBef>
                        <a:spcAft>
                          <a:spcPts val="0"/>
                        </a:spcAft>
                        <a:buNone/>
                      </a:pPr>
                      <a:r>
                        <a:rPr lang="fr-FR" sz="3200" dirty="0"/>
                        <a:t>Forces</a:t>
                      </a:r>
                      <a:endParaRPr dirty="0"/>
                    </a:p>
                  </a:txBody>
                  <a:tcPr marL="91450" marR="91450" marT="45725" marB="45725" anchor="ctr">
                    <a:solidFill>
                      <a:srgbClr val="FF0000"/>
                    </a:solidFill>
                  </a:tcPr>
                </a:tc>
                <a:extLst>
                  <a:ext uri="{0D108BD9-81ED-4DB2-BD59-A6C34878D82A}">
                    <a16:rowId xmlns:a16="http://schemas.microsoft.com/office/drawing/2014/main" val="10000"/>
                  </a:ext>
                </a:extLst>
              </a:tr>
              <a:tr h="1119125">
                <a:tc>
                  <a:txBody>
                    <a:bodyPr/>
                    <a:lstStyle/>
                    <a:p>
                      <a:pPr marL="0" marR="0" lvl="0" indent="0" algn="ctr" rtl="0">
                        <a:spcBef>
                          <a:spcPts val="0"/>
                        </a:spcBef>
                        <a:spcAft>
                          <a:spcPts val="0"/>
                        </a:spcAft>
                        <a:buNone/>
                      </a:pPr>
                      <a:r>
                        <a:rPr lang="fr-FR" sz="3200" b="1" u="none" strike="noStrike" cap="none" dirty="0">
                          <a:solidFill>
                            <a:schemeClr val="lt1"/>
                          </a:solidFill>
                        </a:rPr>
                        <a:t>Faiblesses</a:t>
                      </a:r>
                      <a:endParaRPr dirty="0"/>
                    </a:p>
                  </a:txBody>
                  <a:tcPr marL="91450" marR="91450" marT="45725" marB="45725" anchor="ctr">
                    <a:solidFill>
                      <a:srgbClr val="FFC000"/>
                    </a:solidFill>
                  </a:tcPr>
                </a:tc>
                <a:extLst>
                  <a:ext uri="{0D108BD9-81ED-4DB2-BD59-A6C34878D82A}">
                    <a16:rowId xmlns:a16="http://schemas.microsoft.com/office/drawing/2014/main" val="10001"/>
                  </a:ext>
                </a:extLst>
              </a:tr>
              <a:tr h="1119125">
                <a:tc>
                  <a:txBody>
                    <a:bodyPr/>
                    <a:lstStyle/>
                    <a:p>
                      <a:pPr marL="0" marR="0" lvl="0" indent="0" algn="ctr" rtl="0">
                        <a:spcBef>
                          <a:spcPts val="0"/>
                        </a:spcBef>
                        <a:spcAft>
                          <a:spcPts val="0"/>
                        </a:spcAft>
                        <a:buNone/>
                      </a:pPr>
                      <a:r>
                        <a:rPr lang="fr-FR" sz="3200" b="1" u="none" strike="noStrike" cap="none" dirty="0">
                          <a:solidFill>
                            <a:schemeClr val="lt1"/>
                          </a:solidFill>
                        </a:rPr>
                        <a:t>Opportunités</a:t>
                      </a:r>
                      <a:endParaRPr dirty="0"/>
                    </a:p>
                  </a:txBody>
                  <a:tcPr marL="91450" marR="91450" marT="45725" marB="45725" anchor="ctr">
                    <a:solidFill>
                      <a:srgbClr val="00B050"/>
                    </a:solidFill>
                  </a:tcPr>
                </a:tc>
                <a:extLst>
                  <a:ext uri="{0D108BD9-81ED-4DB2-BD59-A6C34878D82A}">
                    <a16:rowId xmlns:a16="http://schemas.microsoft.com/office/drawing/2014/main" val="10002"/>
                  </a:ext>
                </a:extLst>
              </a:tr>
              <a:tr h="1119125">
                <a:tc>
                  <a:txBody>
                    <a:bodyPr/>
                    <a:lstStyle/>
                    <a:p>
                      <a:pPr marL="0" marR="0" lvl="0" indent="0" algn="ctr" rtl="0">
                        <a:spcBef>
                          <a:spcPts val="0"/>
                        </a:spcBef>
                        <a:spcAft>
                          <a:spcPts val="0"/>
                        </a:spcAft>
                        <a:buNone/>
                      </a:pPr>
                      <a:r>
                        <a:rPr lang="fr-FR" sz="3200" b="1" u="none" strike="noStrike" cap="none" dirty="0">
                          <a:solidFill>
                            <a:schemeClr val="lt1"/>
                          </a:solidFill>
                        </a:rPr>
                        <a:t>Menaces</a:t>
                      </a:r>
                      <a:endParaRPr dirty="0"/>
                    </a:p>
                  </a:txBody>
                  <a:tcPr marL="91450" marR="91450" marT="45725" marB="45725" anchor="ctr">
                    <a:solidFill>
                      <a:srgbClr val="0070C0"/>
                    </a:solidFill>
                  </a:tcPr>
                </a:tc>
                <a:extLst>
                  <a:ext uri="{0D108BD9-81ED-4DB2-BD59-A6C34878D82A}">
                    <a16:rowId xmlns:a16="http://schemas.microsoft.com/office/drawing/2014/main" val="10003"/>
                  </a:ext>
                </a:extLst>
              </a:tr>
            </a:tbl>
          </a:graphicData>
        </a:graphic>
      </p:graphicFrame>
      <p:sp>
        <p:nvSpPr>
          <p:cNvPr id="431" name="Google Shape;431;p15"/>
          <p:cNvSpPr/>
          <p:nvPr/>
        </p:nvSpPr>
        <p:spPr>
          <a:xfrm>
            <a:off x="6850074" y="3951501"/>
            <a:ext cx="4061402" cy="1127067"/>
          </a:xfrm>
          <a:prstGeom prst="rect">
            <a:avLst/>
          </a:prstGeom>
          <a:noFill/>
          <a:ln w="1270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16"/>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Exemples d'opportunités</a:t>
            </a:r>
            <a:endParaRPr dirty="0">
              <a:latin typeface="Franklin Gothic Medium" panose="020B0603020102020204" pitchFamily="34" charset="0"/>
            </a:endParaRPr>
          </a:p>
        </p:txBody>
      </p:sp>
      <p:sp>
        <p:nvSpPr>
          <p:cNvPr id="438" name="Google Shape;438;p16"/>
          <p:cNvSpPr txBox="1">
            <a:spLocks noGrp="1"/>
          </p:cNvSpPr>
          <p:nvPr>
            <p:ph type="body" idx="1"/>
          </p:nvPr>
        </p:nvSpPr>
        <p:spPr>
          <a:xfrm>
            <a:off x="838200" y="1478857"/>
            <a:ext cx="10515600" cy="3878589"/>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dk1"/>
              </a:buClr>
              <a:buSzPts val="2800"/>
              <a:buNone/>
            </a:pPr>
            <a:r>
              <a:rPr lang="fr-FR" sz="2800" dirty="0">
                <a:latin typeface="Arial"/>
                <a:ea typeface="Arial"/>
                <a:cs typeface="Arial"/>
                <a:sym typeface="Arial"/>
              </a:rPr>
              <a:t>Quels sont des exemples d’opportunités pour une structure </a:t>
            </a:r>
            <a:r>
              <a:rPr lang="fr-FR" dirty="0"/>
              <a:t>sanitaire </a:t>
            </a:r>
            <a:r>
              <a:rPr lang="fr-FR" sz="2800" dirty="0">
                <a:latin typeface="Arial"/>
                <a:ea typeface="Arial"/>
                <a:cs typeface="Arial"/>
                <a:sym typeface="Arial"/>
              </a:rPr>
              <a:t>qui permettraient d'assurer une surveillance de qualité ?</a:t>
            </a: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1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Projet FETP Surveillance DQA :</a:t>
            </a:r>
            <a:br>
              <a:rPr lang="fr-FR" dirty="0">
                <a:latin typeface="Franklin Gothic Medium" panose="020B0603020102020204" pitchFamily="34" charset="0"/>
              </a:rPr>
            </a:br>
            <a:r>
              <a:rPr lang="fr-FR" dirty="0">
                <a:latin typeface="Franklin Gothic Medium" panose="020B0603020102020204" pitchFamily="34" charset="0"/>
              </a:rPr>
              <a:t>Exemples d'opportunités</a:t>
            </a:r>
            <a:endParaRPr dirty="0">
              <a:latin typeface="Franklin Gothic Medium" panose="020B0603020102020204" pitchFamily="34" charset="0"/>
            </a:endParaRPr>
          </a:p>
        </p:txBody>
      </p:sp>
      <p:sp>
        <p:nvSpPr>
          <p:cNvPr id="445" name="Google Shape;445;p1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a:t>Des facteurs externes tels que</a:t>
            </a:r>
            <a:endParaRPr/>
          </a:p>
          <a:p>
            <a:pPr marL="685800" lvl="1" indent="-228600" algn="l" rtl="0">
              <a:lnSpc>
                <a:spcPct val="100000"/>
              </a:lnSpc>
              <a:spcBef>
                <a:spcPts val="1000"/>
              </a:spcBef>
              <a:spcAft>
                <a:spcPts val="0"/>
              </a:spcAft>
              <a:buSzPts val="2400"/>
              <a:buChar char="▪"/>
            </a:pPr>
            <a:r>
              <a:rPr lang="fr-FR"/>
              <a:t>Ressources et/ou financement disponibles</a:t>
            </a:r>
            <a:endParaRPr/>
          </a:p>
          <a:p>
            <a:pPr marL="685800" lvl="1" indent="-228600" algn="l" rtl="0">
              <a:lnSpc>
                <a:spcPct val="100000"/>
              </a:lnSpc>
              <a:spcBef>
                <a:spcPts val="1000"/>
              </a:spcBef>
              <a:spcAft>
                <a:spcPts val="0"/>
              </a:spcAft>
              <a:buSzPts val="2400"/>
              <a:buChar char="▪"/>
            </a:pPr>
            <a:r>
              <a:rPr lang="fr-FR"/>
              <a:t>Coopération et compréhension des partenaires</a:t>
            </a:r>
            <a:endParaRPr/>
          </a:p>
          <a:p>
            <a:pPr marL="685800" lvl="1" indent="-228600" algn="l" rtl="0">
              <a:lnSpc>
                <a:spcPct val="100000"/>
              </a:lnSpc>
              <a:spcBef>
                <a:spcPts val="1000"/>
              </a:spcBef>
              <a:spcAft>
                <a:spcPts val="0"/>
              </a:spcAft>
              <a:buSzPts val="2400"/>
              <a:buChar char="▪"/>
            </a:pPr>
            <a:r>
              <a:rPr lang="fr-FR"/>
              <a:t>Experts en formation</a:t>
            </a:r>
            <a:endParaRPr/>
          </a:p>
          <a:p>
            <a:pPr marL="685800" lvl="1" indent="-76200" algn="l" rtl="0">
              <a:lnSpc>
                <a:spcPct val="100000"/>
              </a:lnSpc>
              <a:spcBef>
                <a:spcPts val="1000"/>
              </a:spcBef>
              <a:spcAft>
                <a:spcPts val="0"/>
              </a:spcAft>
              <a:buSzPts val="2400"/>
              <a:buNone/>
            </a:pPr>
            <a:endParaRPr/>
          </a:p>
          <a:p>
            <a:pPr marL="0" lvl="0" indent="0" algn="l" rtl="0">
              <a:lnSpc>
                <a:spcPct val="100000"/>
              </a:lnSpc>
              <a:spcBef>
                <a:spcPts val="1000"/>
              </a:spcBef>
              <a:spcAft>
                <a:spcPts val="0"/>
              </a:spcAft>
              <a:buClr>
                <a:schemeClr val="dk1"/>
              </a:buClr>
              <a:buSzPts val="2800"/>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1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Menaces</a:t>
            </a:r>
            <a:endParaRPr dirty="0">
              <a:latin typeface="Franklin Gothic Medium" panose="020B0603020102020204" pitchFamily="34" charset="0"/>
            </a:endParaRPr>
          </a:p>
        </p:txBody>
      </p:sp>
      <p:sp>
        <p:nvSpPr>
          <p:cNvPr id="452" name="Google Shape;452;p18"/>
          <p:cNvSpPr txBox="1"/>
          <p:nvPr/>
        </p:nvSpPr>
        <p:spPr>
          <a:xfrm>
            <a:off x="5797825" y="1760792"/>
            <a:ext cx="5781261" cy="4466705"/>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00000"/>
              </a:buClr>
              <a:buSzPts val="2800"/>
              <a:buFont typeface="Arial"/>
              <a:buNone/>
            </a:pPr>
            <a:r>
              <a:rPr lang="fr-FR" sz="2800" b="0" i="0" u="none" strike="noStrike" cap="none" dirty="0">
                <a:solidFill>
                  <a:srgbClr val="000000"/>
                </a:solidFill>
                <a:latin typeface="Arial"/>
                <a:ea typeface="Arial"/>
                <a:cs typeface="Arial"/>
                <a:sym typeface="Arial"/>
              </a:rPr>
              <a:t>Facteurs susceptibles d'entraver la réalisation des objectifs et des buts</a:t>
            </a:r>
            <a:endParaRPr dirty="0"/>
          </a:p>
          <a:p>
            <a:pPr marL="685800" marR="0" lvl="1" indent="-228600" algn="l" rtl="0">
              <a:lnSpc>
                <a:spcPct val="100000"/>
              </a:lnSpc>
              <a:spcBef>
                <a:spcPts val="1000"/>
              </a:spcBef>
              <a:spcAft>
                <a:spcPts val="0"/>
              </a:spcAft>
              <a:buClr>
                <a:srgbClr val="109648"/>
              </a:buClr>
              <a:buSzPts val="2400"/>
              <a:buFont typeface="Noto Sans Symbols"/>
              <a:buChar char="▪"/>
            </a:pPr>
            <a:r>
              <a:rPr lang="fr-FR" sz="2400" b="0" i="0" u="none" strike="noStrike" cap="none" dirty="0">
                <a:solidFill>
                  <a:srgbClr val="000000"/>
                </a:solidFill>
                <a:latin typeface="Arial"/>
                <a:ea typeface="Arial"/>
                <a:cs typeface="Arial"/>
                <a:sym typeface="Arial"/>
              </a:rPr>
              <a:t>Facteurs négatifs</a:t>
            </a:r>
            <a:endParaRPr dirty="0"/>
          </a:p>
          <a:p>
            <a:pPr marL="685800" marR="0" lvl="1" indent="-228600" algn="l" rtl="0">
              <a:lnSpc>
                <a:spcPct val="100000"/>
              </a:lnSpc>
              <a:spcBef>
                <a:spcPts val="1000"/>
              </a:spcBef>
              <a:spcAft>
                <a:spcPts val="0"/>
              </a:spcAft>
              <a:buClr>
                <a:srgbClr val="109648"/>
              </a:buClr>
              <a:buSzPts val="2400"/>
              <a:buFont typeface="Noto Sans Symbols"/>
              <a:buChar char="▪"/>
            </a:pPr>
            <a:r>
              <a:rPr lang="fr-FR" sz="2400" b="0" i="0" u="none" strike="noStrike" cap="none" dirty="0">
                <a:solidFill>
                  <a:srgbClr val="000000"/>
                </a:solidFill>
                <a:latin typeface="Arial"/>
                <a:ea typeface="Arial"/>
                <a:cs typeface="Arial"/>
                <a:sym typeface="Arial"/>
              </a:rPr>
              <a:t>Indépendante de la volonté de l'organisation ou de l'activité</a:t>
            </a:r>
            <a:endParaRPr dirty="0"/>
          </a:p>
          <a:p>
            <a:pPr marL="228600" marR="0" lvl="0" indent="-50800" algn="l" rtl="0">
              <a:lnSpc>
                <a:spcPct val="100000"/>
              </a:lnSpc>
              <a:spcBef>
                <a:spcPts val="1000"/>
              </a:spcBef>
              <a:spcAft>
                <a:spcPts val="0"/>
              </a:spcAft>
              <a:buClr>
                <a:schemeClr val="dk1"/>
              </a:buClr>
              <a:buSzPts val="2800"/>
              <a:buFont typeface="Arial"/>
              <a:buNone/>
            </a:pPr>
            <a:endParaRPr sz="2800" dirty="0">
              <a:solidFill>
                <a:schemeClr val="dk1"/>
              </a:solidFill>
              <a:latin typeface="Arial"/>
              <a:ea typeface="Arial"/>
              <a:cs typeface="Arial"/>
              <a:sym typeface="Arial"/>
            </a:endParaRPr>
          </a:p>
        </p:txBody>
      </p:sp>
      <p:graphicFrame>
        <p:nvGraphicFramePr>
          <p:cNvPr id="453" name="Google Shape;453;p18"/>
          <p:cNvGraphicFramePr/>
          <p:nvPr>
            <p:extLst>
              <p:ext uri="{D42A27DB-BD31-4B8C-83A1-F6EECF244321}">
                <p14:modId xmlns:p14="http://schemas.microsoft.com/office/powerpoint/2010/main" val="1055008675"/>
              </p:ext>
            </p:extLst>
          </p:nvPr>
        </p:nvGraphicFramePr>
        <p:xfrm>
          <a:off x="1083971" y="1642055"/>
          <a:ext cx="4015150" cy="4476500"/>
        </p:xfrm>
        <a:graphic>
          <a:graphicData uri="http://schemas.openxmlformats.org/drawingml/2006/table">
            <a:tbl>
              <a:tblPr firstRow="1" bandRow="1">
                <a:noFill/>
                <a:tableStyleId>{13CA240A-7FCB-4A57-A258-37AB7A2B8241}</a:tableStyleId>
              </a:tblPr>
              <a:tblGrid>
                <a:gridCol w="4015150">
                  <a:extLst>
                    <a:ext uri="{9D8B030D-6E8A-4147-A177-3AD203B41FA5}">
                      <a16:colId xmlns:a16="http://schemas.microsoft.com/office/drawing/2014/main" val="20000"/>
                    </a:ext>
                  </a:extLst>
                </a:gridCol>
              </a:tblGrid>
              <a:tr h="1119125">
                <a:tc>
                  <a:txBody>
                    <a:bodyPr/>
                    <a:lstStyle/>
                    <a:p>
                      <a:pPr marL="0" marR="0" lvl="0" indent="0" algn="ctr" rtl="0">
                        <a:spcBef>
                          <a:spcPts val="0"/>
                        </a:spcBef>
                        <a:spcAft>
                          <a:spcPts val="0"/>
                        </a:spcAft>
                        <a:buNone/>
                      </a:pPr>
                      <a:r>
                        <a:rPr lang="fr-FR" sz="3200" dirty="0"/>
                        <a:t>Forces</a:t>
                      </a:r>
                      <a:endParaRPr dirty="0"/>
                    </a:p>
                  </a:txBody>
                  <a:tcPr marL="91450" marR="91450" marT="45725" marB="45725" anchor="ctr">
                    <a:solidFill>
                      <a:srgbClr val="FF0000"/>
                    </a:solidFill>
                  </a:tcPr>
                </a:tc>
                <a:extLst>
                  <a:ext uri="{0D108BD9-81ED-4DB2-BD59-A6C34878D82A}">
                    <a16:rowId xmlns:a16="http://schemas.microsoft.com/office/drawing/2014/main" val="10000"/>
                  </a:ext>
                </a:extLst>
              </a:tr>
              <a:tr h="1119125">
                <a:tc>
                  <a:txBody>
                    <a:bodyPr/>
                    <a:lstStyle/>
                    <a:p>
                      <a:pPr marL="0" marR="0" lvl="0" indent="0" algn="ctr" rtl="0">
                        <a:spcBef>
                          <a:spcPts val="0"/>
                        </a:spcBef>
                        <a:spcAft>
                          <a:spcPts val="0"/>
                        </a:spcAft>
                        <a:buNone/>
                      </a:pPr>
                      <a:r>
                        <a:rPr lang="fr-FR" sz="3200" b="1" u="none" strike="noStrike" cap="none" dirty="0">
                          <a:solidFill>
                            <a:schemeClr val="lt1"/>
                          </a:solidFill>
                        </a:rPr>
                        <a:t>Faiblesses</a:t>
                      </a:r>
                      <a:endParaRPr dirty="0"/>
                    </a:p>
                  </a:txBody>
                  <a:tcPr marL="91450" marR="91450" marT="45725" marB="45725" anchor="ctr">
                    <a:solidFill>
                      <a:srgbClr val="FFC000"/>
                    </a:solidFill>
                  </a:tcPr>
                </a:tc>
                <a:extLst>
                  <a:ext uri="{0D108BD9-81ED-4DB2-BD59-A6C34878D82A}">
                    <a16:rowId xmlns:a16="http://schemas.microsoft.com/office/drawing/2014/main" val="10001"/>
                  </a:ext>
                </a:extLst>
              </a:tr>
              <a:tr h="1119125">
                <a:tc>
                  <a:txBody>
                    <a:bodyPr/>
                    <a:lstStyle/>
                    <a:p>
                      <a:pPr marL="0" marR="0" lvl="0" indent="0" algn="ctr" rtl="0">
                        <a:spcBef>
                          <a:spcPts val="0"/>
                        </a:spcBef>
                        <a:spcAft>
                          <a:spcPts val="0"/>
                        </a:spcAft>
                        <a:buNone/>
                      </a:pPr>
                      <a:r>
                        <a:rPr lang="fr-FR" sz="3200" b="1" u="none" strike="noStrike" cap="none" dirty="0">
                          <a:solidFill>
                            <a:schemeClr val="lt1"/>
                          </a:solidFill>
                        </a:rPr>
                        <a:t>Opportunités</a:t>
                      </a:r>
                      <a:endParaRPr dirty="0"/>
                    </a:p>
                  </a:txBody>
                  <a:tcPr marL="91450" marR="91450" marT="45725" marB="45725" anchor="ctr">
                    <a:solidFill>
                      <a:srgbClr val="00B050"/>
                    </a:solidFill>
                  </a:tcPr>
                </a:tc>
                <a:extLst>
                  <a:ext uri="{0D108BD9-81ED-4DB2-BD59-A6C34878D82A}">
                    <a16:rowId xmlns:a16="http://schemas.microsoft.com/office/drawing/2014/main" val="10002"/>
                  </a:ext>
                </a:extLst>
              </a:tr>
              <a:tr h="1119125">
                <a:tc>
                  <a:txBody>
                    <a:bodyPr/>
                    <a:lstStyle/>
                    <a:p>
                      <a:pPr marL="0" marR="0" lvl="0" indent="0" algn="ctr" rtl="0">
                        <a:spcBef>
                          <a:spcPts val="0"/>
                        </a:spcBef>
                        <a:spcAft>
                          <a:spcPts val="0"/>
                        </a:spcAft>
                        <a:buNone/>
                      </a:pPr>
                      <a:r>
                        <a:rPr lang="fr-FR" sz="3200" b="1" u="none" strike="noStrike" cap="none" dirty="0">
                          <a:solidFill>
                            <a:schemeClr val="lt1"/>
                          </a:solidFill>
                        </a:rPr>
                        <a:t>Menaces</a:t>
                      </a:r>
                      <a:endParaRPr dirty="0"/>
                    </a:p>
                  </a:txBody>
                  <a:tcPr marL="91450" marR="91450" marT="45725" marB="45725" anchor="ctr">
                    <a:solidFill>
                      <a:srgbClr val="0070C0"/>
                    </a:solidFill>
                  </a:tcPr>
                </a:tc>
                <a:extLst>
                  <a:ext uri="{0D108BD9-81ED-4DB2-BD59-A6C34878D82A}">
                    <a16:rowId xmlns:a16="http://schemas.microsoft.com/office/drawing/2014/main" val="10003"/>
                  </a:ext>
                </a:extLst>
              </a:tr>
            </a:tbl>
          </a:graphicData>
        </a:graphic>
      </p:graphicFrame>
      <p:sp>
        <p:nvSpPr>
          <p:cNvPr id="454" name="Google Shape;454;p18"/>
          <p:cNvSpPr/>
          <p:nvPr/>
        </p:nvSpPr>
        <p:spPr>
          <a:xfrm>
            <a:off x="1070680" y="4991471"/>
            <a:ext cx="4061402" cy="1127067"/>
          </a:xfrm>
          <a:prstGeom prst="rect">
            <a:avLst/>
          </a:prstGeom>
          <a:noFill/>
          <a:ln w="1270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19"/>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Exemples de menaces</a:t>
            </a:r>
            <a:endParaRPr dirty="0">
              <a:latin typeface="Franklin Gothic Medium" panose="020B0603020102020204" pitchFamily="34" charset="0"/>
            </a:endParaRPr>
          </a:p>
        </p:txBody>
      </p:sp>
      <p:sp>
        <p:nvSpPr>
          <p:cNvPr id="461" name="Google Shape;461;p19"/>
          <p:cNvSpPr txBox="1">
            <a:spLocks noGrp="1"/>
          </p:cNvSpPr>
          <p:nvPr>
            <p:ph type="body" idx="1"/>
          </p:nvPr>
        </p:nvSpPr>
        <p:spPr>
          <a:xfrm>
            <a:off x="838200" y="1478857"/>
            <a:ext cx="10515600" cy="408960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dk1"/>
              </a:buClr>
              <a:buSzPts val="2800"/>
              <a:buNone/>
            </a:pPr>
            <a:r>
              <a:rPr lang="fr-FR" sz="2800" dirty="0">
                <a:latin typeface="Arial"/>
                <a:ea typeface="Arial"/>
                <a:cs typeface="Arial"/>
                <a:sym typeface="Arial"/>
              </a:rPr>
              <a:t>Quels sont des exemples de menaces pour une structure sanitaire qui pourraient empêcher une surveillance de qualité ?</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20"/>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Projet d'AQD de la surveillance FETP :</a:t>
            </a:r>
            <a:br>
              <a:rPr lang="fr-FR" dirty="0">
                <a:latin typeface="Franklin Gothic Medium" panose="020B0603020102020204" pitchFamily="34" charset="0"/>
              </a:rPr>
            </a:br>
            <a:r>
              <a:rPr lang="fr-FR" dirty="0">
                <a:latin typeface="Franklin Gothic Medium" panose="020B0603020102020204" pitchFamily="34" charset="0"/>
              </a:rPr>
              <a:t>Exemples de menaces</a:t>
            </a:r>
            <a:endParaRPr dirty="0">
              <a:latin typeface="Franklin Gothic Medium" panose="020B0603020102020204" pitchFamily="34" charset="0"/>
            </a:endParaRPr>
          </a:p>
        </p:txBody>
      </p:sp>
      <p:sp>
        <p:nvSpPr>
          <p:cNvPr id="468" name="Google Shape;468;p2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a:t>Des facteurs externes tels que</a:t>
            </a:r>
            <a:endParaRPr/>
          </a:p>
          <a:p>
            <a:pPr marL="685800" lvl="1" indent="-228600" algn="l" rtl="0">
              <a:lnSpc>
                <a:spcPct val="100000"/>
              </a:lnSpc>
              <a:spcBef>
                <a:spcPts val="1000"/>
              </a:spcBef>
              <a:spcAft>
                <a:spcPts val="0"/>
              </a:spcAft>
              <a:buSzPts val="2400"/>
              <a:buChar char="▪"/>
            </a:pPr>
            <a:r>
              <a:rPr lang="fr-FR"/>
              <a:t>Coupes inattendues dans le budget de la santé</a:t>
            </a:r>
            <a:endParaRPr/>
          </a:p>
          <a:p>
            <a:pPr marL="685800" lvl="1" indent="-228600" algn="l" rtl="0">
              <a:lnSpc>
                <a:spcPct val="100000"/>
              </a:lnSpc>
              <a:spcBef>
                <a:spcPts val="1000"/>
              </a:spcBef>
              <a:spcAft>
                <a:spcPts val="0"/>
              </a:spcAft>
              <a:buSzPts val="2400"/>
              <a:buChar char="▪"/>
            </a:pPr>
            <a:r>
              <a:rPr lang="fr-FR"/>
              <a:t>Changement dans le soutien et/ou les priorités des partenaires</a:t>
            </a:r>
            <a:endParaRPr/>
          </a:p>
          <a:p>
            <a:pPr marL="685800" lvl="1" indent="-228600" algn="l" rtl="0">
              <a:lnSpc>
                <a:spcPct val="100000"/>
              </a:lnSpc>
              <a:spcBef>
                <a:spcPts val="1000"/>
              </a:spcBef>
              <a:spcAft>
                <a:spcPts val="0"/>
              </a:spcAft>
              <a:buSzPts val="2400"/>
              <a:buChar char="▪"/>
            </a:pPr>
            <a:r>
              <a:rPr lang="fr-FR"/>
              <a:t>Connectivité internet médiocre ou électricité irrégulière</a:t>
            </a:r>
            <a:endParaRPr/>
          </a:p>
          <a:p>
            <a:pPr marL="228600" lvl="0" indent="-50800" algn="l" rtl="0">
              <a:lnSpc>
                <a:spcPct val="100000"/>
              </a:lnSpc>
              <a:spcBef>
                <a:spcPts val="1000"/>
              </a:spcBef>
              <a:spcAft>
                <a:spcPts val="0"/>
              </a:spcAft>
              <a:buClr>
                <a:schemeClr val="dk1"/>
              </a:buClr>
              <a:buSzPts val="2800"/>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2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Analyse FFOM  2 par 2</a:t>
            </a:r>
            <a:endParaRPr dirty="0">
              <a:latin typeface="Franklin Gothic Medium" panose="020B0603020102020204" pitchFamily="34" charset="0"/>
            </a:endParaRPr>
          </a:p>
        </p:txBody>
      </p:sp>
      <p:graphicFrame>
        <p:nvGraphicFramePr>
          <p:cNvPr id="475" name="Google Shape;475;p21"/>
          <p:cNvGraphicFramePr/>
          <p:nvPr/>
        </p:nvGraphicFramePr>
        <p:xfrm>
          <a:off x="3792290" y="2306782"/>
          <a:ext cx="5852150" cy="3713025"/>
        </p:xfrm>
        <a:graphic>
          <a:graphicData uri="http://schemas.openxmlformats.org/drawingml/2006/table">
            <a:tbl>
              <a:tblPr>
                <a:noFill/>
                <a:tableStyleId>{5AF6F29E-59E7-47D9-8494-2E8F172D00DC}</a:tableStyleId>
              </a:tblPr>
              <a:tblGrid>
                <a:gridCol w="2890825">
                  <a:extLst>
                    <a:ext uri="{9D8B030D-6E8A-4147-A177-3AD203B41FA5}">
                      <a16:colId xmlns:a16="http://schemas.microsoft.com/office/drawing/2014/main" val="20000"/>
                    </a:ext>
                  </a:extLst>
                </a:gridCol>
                <a:gridCol w="2961325">
                  <a:extLst>
                    <a:ext uri="{9D8B030D-6E8A-4147-A177-3AD203B41FA5}">
                      <a16:colId xmlns:a16="http://schemas.microsoft.com/office/drawing/2014/main" val="20001"/>
                    </a:ext>
                  </a:extLst>
                </a:gridCol>
              </a:tblGrid>
              <a:tr h="1828800">
                <a:tc>
                  <a:txBody>
                    <a:bodyPr/>
                    <a:lstStyle/>
                    <a:p>
                      <a:pPr marL="0" marR="0" lvl="0" indent="0" algn="ctr" rtl="0">
                        <a:lnSpc>
                          <a:spcPct val="115000"/>
                        </a:lnSpc>
                        <a:spcBef>
                          <a:spcPts val="0"/>
                        </a:spcBef>
                        <a:spcAft>
                          <a:spcPts val="0"/>
                        </a:spcAft>
                        <a:buNone/>
                      </a:pPr>
                      <a:endParaRPr sz="2800" b="0" u="none" strike="noStrike" cap="none">
                        <a:solidFill>
                          <a:schemeClr val="dk1"/>
                        </a:solidFill>
                        <a:latin typeface="Arial"/>
                        <a:ea typeface="Arial"/>
                        <a:cs typeface="Arial"/>
                        <a:sym typeface="Aria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2800" b="0" u="none" strike="noStrike" cap="none">
                        <a:solidFill>
                          <a:schemeClr val="dk1"/>
                        </a:solidFill>
                        <a:latin typeface="Arial"/>
                        <a:ea typeface="Arial"/>
                        <a:cs typeface="Arial"/>
                        <a:sym typeface="Aria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884225">
                <a:tc>
                  <a:txBody>
                    <a:bodyPr/>
                    <a:lstStyle/>
                    <a:p>
                      <a:pPr marL="0" marR="0" lvl="0" indent="0" algn="ctr" rtl="0">
                        <a:lnSpc>
                          <a:spcPct val="115000"/>
                        </a:lnSpc>
                        <a:spcBef>
                          <a:spcPts val="0"/>
                        </a:spcBef>
                        <a:spcAft>
                          <a:spcPts val="0"/>
                        </a:spcAft>
                        <a:buNone/>
                      </a:pPr>
                      <a:endParaRPr sz="2800" b="0" u="none" strike="noStrike" cap="none">
                        <a:solidFill>
                          <a:schemeClr val="dk1"/>
                        </a:solidFill>
                        <a:latin typeface="Arial"/>
                        <a:ea typeface="Arial"/>
                        <a:cs typeface="Arial"/>
                        <a:sym typeface="Aria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endParaRPr sz="2800" b="0" u="none" strike="noStrike" cap="none">
                        <a:solidFill>
                          <a:schemeClr val="dk1"/>
                        </a:solidFill>
                        <a:latin typeface="Arial"/>
                        <a:ea typeface="Arial"/>
                        <a:cs typeface="Arial"/>
                        <a:sym typeface="Aria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76" name="Google Shape;476;p21"/>
          <p:cNvSpPr/>
          <p:nvPr/>
        </p:nvSpPr>
        <p:spPr>
          <a:xfrm>
            <a:off x="2040511" y="3077790"/>
            <a:ext cx="1483098"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Arial"/>
                <a:ea typeface="Arial"/>
                <a:cs typeface="Arial"/>
                <a:sym typeface="Arial"/>
              </a:rPr>
              <a:t>Interne</a:t>
            </a:r>
            <a:endParaRPr sz="2800" b="1">
              <a:solidFill>
                <a:schemeClr val="dk1"/>
              </a:solidFill>
              <a:latin typeface="Arial"/>
              <a:ea typeface="Arial"/>
              <a:cs typeface="Arial"/>
              <a:sym typeface="Arial"/>
            </a:endParaRPr>
          </a:p>
        </p:txBody>
      </p:sp>
      <p:sp>
        <p:nvSpPr>
          <p:cNvPr id="477" name="Google Shape;477;p21"/>
          <p:cNvSpPr/>
          <p:nvPr/>
        </p:nvSpPr>
        <p:spPr>
          <a:xfrm>
            <a:off x="1981200" y="4876800"/>
            <a:ext cx="160332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Arial"/>
                <a:ea typeface="Arial"/>
                <a:cs typeface="Arial"/>
                <a:sym typeface="Arial"/>
              </a:rPr>
              <a:t>Externe</a:t>
            </a:r>
            <a:endParaRPr sz="2800" b="1">
              <a:solidFill>
                <a:schemeClr val="dk1"/>
              </a:solidFill>
              <a:latin typeface="Arial"/>
              <a:ea typeface="Arial"/>
              <a:cs typeface="Arial"/>
              <a:sym typeface="Arial"/>
            </a:endParaRPr>
          </a:p>
        </p:txBody>
      </p:sp>
      <p:sp>
        <p:nvSpPr>
          <p:cNvPr id="478" name="Google Shape;478;p21"/>
          <p:cNvSpPr/>
          <p:nvPr/>
        </p:nvSpPr>
        <p:spPr>
          <a:xfrm>
            <a:off x="3406089" y="1537875"/>
            <a:ext cx="3698619"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dirty="0">
                <a:solidFill>
                  <a:schemeClr val="dk1"/>
                </a:solidFill>
                <a:latin typeface="Arial"/>
                <a:ea typeface="Arial"/>
                <a:cs typeface="Arial"/>
                <a:sym typeface="Arial"/>
              </a:rPr>
              <a:t>Utile</a:t>
            </a:r>
            <a:endParaRPr dirty="0"/>
          </a:p>
          <a:p>
            <a:pPr marL="0" marR="0" lvl="0" indent="0" algn="ctr" rtl="0">
              <a:spcBef>
                <a:spcPts val="0"/>
              </a:spcBef>
              <a:spcAft>
                <a:spcPts val="0"/>
              </a:spcAft>
              <a:buNone/>
            </a:pPr>
            <a:r>
              <a:rPr lang="fr-FR" sz="1800" dirty="0">
                <a:solidFill>
                  <a:schemeClr val="dk1"/>
                </a:solidFill>
                <a:latin typeface="Arial"/>
                <a:ea typeface="Arial"/>
                <a:cs typeface="Arial"/>
                <a:sym typeface="Arial"/>
              </a:rPr>
              <a:t>à la réalisation des objectifs</a:t>
            </a:r>
            <a:endParaRPr sz="1800" dirty="0">
              <a:solidFill>
                <a:schemeClr val="dk1"/>
              </a:solidFill>
              <a:latin typeface="Arial"/>
              <a:ea typeface="Arial"/>
              <a:cs typeface="Arial"/>
              <a:sym typeface="Arial"/>
            </a:endParaRPr>
          </a:p>
        </p:txBody>
      </p:sp>
      <p:sp>
        <p:nvSpPr>
          <p:cNvPr id="479" name="Google Shape;479;p21"/>
          <p:cNvSpPr/>
          <p:nvPr/>
        </p:nvSpPr>
        <p:spPr>
          <a:xfrm>
            <a:off x="6450376" y="1537875"/>
            <a:ext cx="3435707"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2800" b="1" dirty="0">
                <a:solidFill>
                  <a:schemeClr val="dk1"/>
                </a:solidFill>
                <a:latin typeface="Arial"/>
                <a:ea typeface="Arial"/>
                <a:cs typeface="Arial"/>
                <a:sym typeface="Arial"/>
              </a:rPr>
              <a:t>Nocive</a:t>
            </a:r>
            <a:endParaRPr lang="fr-CA" dirty="0"/>
          </a:p>
          <a:p>
            <a:pPr marL="0" marR="0" lvl="0" indent="0" algn="ctr" rtl="0">
              <a:spcBef>
                <a:spcPts val="0"/>
              </a:spcBef>
              <a:spcAft>
                <a:spcPts val="0"/>
              </a:spcAft>
              <a:buNone/>
            </a:pPr>
            <a:r>
              <a:rPr lang="fr-FR" sz="1800" dirty="0">
                <a:solidFill>
                  <a:schemeClr val="dk1"/>
                </a:solidFill>
                <a:latin typeface="Arial"/>
                <a:ea typeface="Arial"/>
                <a:cs typeface="Arial"/>
                <a:sym typeface="Arial"/>
              </a:rPr>
              <a:t>à la réalisation des objectifs</a:t>
            </a:r>
            <a:endParaRPr sz="1800" dirty="0">
              <a:solidFill>
                <a:schemeClr val="dk1"/>
              </a:solidFill>
              <a:latin typeface="Arial"/>
              <a:ea typeface="Arial"/>
              <a:cs typeface="Arial"/>
              <a:sym typeface="Arial"/>
            </a:endParaRPr>
          </a:p>
        </p:txBody>
      </p:sp>
      <p:graphicFrame>
        <p:nvGraphicFramePr>
          <p:cNvPr id="480" name="Google Shape;480;p21"/>
          <p:cNvGraphicFramePr/>
          <p:nvPr>
            <p:extLst>
              <p:ext uri="{D42A27DB-BD31-4B8C-83A1-F6EECF244321}">
                <p14:modId xmlns:p14="http://schemas.microsoft.com/office/powerpoint/2010/main" val="723259426"/>
              </p:ext>
            </p:extLst>
          </p:nvPr>
        </p:nvGraphicFramePr>
        <p:xfrm>
          <a:off x="3795339" y="2304143"/>
          <a:ext cx="2890825" cy="1828800"/>
        </p:xfrm>
        <a:graphic>
          <a:graphicData uri="http://schemas.openxmlformats.org/drawingml/2006/table">
            <a:tbl>
              <a:tblPr>
                <a:noFill/>
                <a:tableStyleId>{5AF6F29E-59E7-47D9-8494-2E8F172D00DC}</a:tableStyleId>
              </a:tblPr>
              <a:tblGrid>
                <a:gridCol w="2890825">
                  <a:extLst>
                    <a:ext uri="{9D8B030D-6E8A-4147-A177-3AD203B41FA5}">
                      <a16:colId xmlns:a16="http://schemas.microsoft.com/office/drawing/2014/main" val="20000"/>
                    </a:ext>
                  </a:extLst>
                </a:gridCol>
              </a:tblGrid>
              <a:tr h="1828800">
                <a:tc>
                  <a:txBody>
                    <a:bodyPr/>
                    <a:lstStyle/>
                    <a:p>
                      <a:pPr marL="0" marR="0" lvl="0" indent="0" algn="ctr" rtl="0">
                        <a:lnSpc>
                          <a:spcPct val="115000"/>
                        </a:lnSpc>
                        <a:spcBef>
                          <a:spcPts val="0"/>
                        </a:spcBef>
                        <a:spcAft>
                          <a:spcPts val="0"/>
                        </a:spcAft>
                        <a:buNone/>
                      </a:pPr>
                      <a:r>
                        <a:rPr lang="fr-FR" sz="4000" b="1" dirty="0">
                          <a:solidFill>
                            <a:srgbClr val="109648"/>
                          </a:solidFill>
                        </a:rPr>
                        <a:t>F</a:t>
                      </a:r>
                      <a:endParaRPr dirty="0"/>
                    </a:p>
                    <a:p>
                      <a:pPr marL="0" marR="0" lvl="0" indent="0" algn="ctr" rtl="0">
                        <a:lnSpc>
                          <a:spcPct val="115000"/>
                        </a:lnSpc>
                        <a:spcBef>
                          <a:spcPts val="0"/>
                        </a:spcBef>
                        <a:spcAft>
                          <a:spcPts val="0"/>
                        </a:spcAft>
                        <a:buNone/>
                      </a:pPr>
                      <a:r>
                        <a:rPr lang="fr-FR" sz="2800" dirty="0">
                          <a:solidFill>
                            <a:schemeClr val="dk1"/>
                          </a:solidFill>
                        </a:rPr>
                        <a:t>Forces</a:t>
                      </a:r>
                      <a:endParaRPr dirty="0"/>
                    </a:p>
                  </a:txBody>
                  <a:tcPr marL="68575" marR="68575"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481" name="Google Shape;481;p21"/>
          <p:cNvGraphicFramePr/>
          <p:nvPr>
            <p:extLst>
              <p:ext uri="{D42A27DB-BD31-4B8C-83A1-F6EECF244321}">
                <p14:modId xmlns:p14="http://schemas.microsoft.com/office/powerpoint/2010/main" val="2774458602"/>
              </p:ext>
            </p:extLst>
          </p:nvPr>
        </p:nvGraphicFramePr>
        <p:xfrm>
          <a:off x="6681592" y="2328833"/>
          <a:ext cx="2961325" cy="1828800"/>
        </p:xfrm>
        <a:graphic>
          <a:graphicData uri="http://schemas.openxmlformats.org/drawingml/2006/table">
            <a:tbl>
              <a:tblPr>
                <a:noFill/>
                <a:tableStyleId>{5AF6F29E-59E7-47D9-8494-2E8F172D00DC}</a:tableStyleId>
              </a:tblPr>
              <a:tblGrid>
                <a:gridCol w="2961325">
                  <a:extLst>
                    <a:ext uri="{9D8B030D-6E8A-4147-A177-3AD203B41FA5}">
                      <a16:colId xmlns:a16="http://schemas.microsoft.com/office/drawing/2014/main" val="20000"/>
                    </a:ext>
                  </a:extLst>
                </a:gridCol>
              </a:tblGrid>
              <a:tr h="1828800">
                <a:tc>
                  <a:txBody>
                    <a:bodyPr/>
                    <a:lstStyle/>
                    <a:p>
                      <a:pPr marL="0" marR="0" lvl="0" indent="0" algn="ctr" rtl="0">
                        <a:lnSpc>
                          <a:spcPct val="115000"/>
                        </a:lnSpc>
                        <a:spcBef>
                          <a:spcPts val="0"/>
                        </a:spcBef>
                        <a:spcAft>
                          <a:spcPts val="0"/>
                        </a:spcAft>
                        <a:buNone/>
                      </a:pPr>
                      <a:r>
                        <a:rPr lang="fr-FR" sz="4000" b="1" dirty="0">
                          <a:solidFill>
                            <a:srgbClr val="109648"/>
                          </a:solidFill>
                        </a:rPr>
                        <a:t>F</a:t>
                      </a:r>
                      <a:endParaRPr dirty="0"/>
                    </a:p>
                    <a:p>
                      <a:pPr marL="0" marR="0" lvl="0" indent="0" algn="ctr" rtl="0">
                        <a:lnSpc>
                          <a:spcPct val="115000"/>
                        </a:lnSpc>
                        <a:spcBef>
                          <a:spcPts val="0"/>
                        </a:spcBef>
                        <a:spcAft>
                          <a:spcPts val="0"/>
                        </a:spcAft>
                        <a:buNone/>
                      </a:pPr>
                      <a:r>
                        <a:rPr lang="fr-FR" sz="2800" b="0" u="none" strike="noStrike" cap="none" dirty="0">
                          <a:solidFill>
                            <a:schemeClr val="dk1"/>
                          </a:solidFill>
                          <a:latin typeface="Arial"/>
                          <a:ea typeface="Arial"/>
                          <a:cs typeface="Arial"/>
                          <a:sym typeface="Arial"/>
                        </a:rPr>
                        <a:t>Faiblesses</a:t>
                      </a:r>
                      <a:endParaRPr dirty="0"/>
                    </a:p>
                  </a:txBody>
                  <a:tcPr marL="68575" marR="68575"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482" name="Google Shape;482;p21"/>
          <p:cNvGraphicFramePr/>
          <p:nvPr>
            <p:extLst>
              <p:ext uri="{D42A27DB-BD31-4B8C-83A1-F6EECF244321}">
                <p14:modId xmlns:p14="http://schemas.microsoft.com/office/powerpoint/2010/main" val="745073262"/>
              </p:ext>
            </p:extLst>
          </p:nvPr>
        </p:nvGraphicFramePr>
        <p:xfrm>
          <a:off x="3798387" y="4116128"/>
          <a:ext cx="2890825" cy="1884225"/>
        </p:xfrm>
        <a:graphic>
          <a:graphicData uri="http://schemas.openxmlformats.org/drawingml/2006/table">
            <a:tbl>
              <a:tblPr>
                <a:noFill/>
                <a:tableStyleId>{5AF6F29E-59E7-47D9-8494-2E8F172D00DC}</a:tableStyleId>
              </a:tblPr>
              <a:tblGrid>
                <a:gridCol w="2890825">
                  <a:extLst>
                    <a:ext uri="{9D8B030D-6E8A-4147-A177-3AD203B41FA5}">
                      <a16:colId xmlns:a16="http://schemas.microsoft.com/office/drawing/2014/main" val="20000"/>
                    </a:ext>
                  </a:extLst>
                </a:gridCol>
              </a:tblGrid>
              <a:tr h="1884225">
                <a:tc>
                  <a:txBody>
                    <a:bodyPr/>
                    <a:lstStyle/>
                    <a:p>
                      <a:pPr marL="0" marR="0" lvl="0" indent="0" algn="ctr" rtl="0">
                        <a:lnSpc>
                          <a:spcPct val="115000"/>
                        </a:lnSpc>
                        <a:spcBef>
                          <a:spcPts val="0"/>
                        </a:spcBef>
                        <a:spcAft>
                          <a:spcPts val="0"/>
                        </a:spcAft>
                        <a:buNone/>
                      </a:pPr>
                      <a:r>
                        <a:rPr lang="fr-FR" sz="4000" b="1" u="none" strike="noStrike" cap="none" dirty="0">
                          <a:solidFill>
                            <a:srgbClr val="109648"/>
                          </a:solidFill>
                          <a:latin typeface="Arial"/>
                          <a:ea typeface="Arial"/>
                          <a:cs typeface="Arial"/>
                          <a:sym typeface="Arial"/>
                        </a:rPr>
                        <a:t>O</a:t>
                      </a:r>
                      <a:endParaRPr dirty="0"/>
                    </a:p>
                    <a:p>
                      <a:pPr marL="0" marR="0" lvl="0" indent="0" algn="ctr" rtl="0">
                        <a:lnSpc>
                          <a:spcPct val="115000"/>
                        </a:lnSpc>
                        <a:spcBef>
                          <a:spcPts val="0"/>
                        </a:spcBef>
                        <a:spcAft>
                          <a:spcPts val="0"/>
                        </a:spcAft>
                        <a:buNone/>
                      </a:pPr>
                      <a:r>
                        <a:rPr lang="fr-FR" sz="2800" b="0" u="none" strike="noStrike" cap="none" dirty="0">
                          <a:solidFill>
                            <a:schemeClr val="dk1"/>
                          </a:solidFill>
                          <a:latin typeface="Arial"/>
                          <a:ea typeface="Arial"/>
                          <a:cs typeface="Arial"/>
                          <a:sym typeface="Arial"/>
                        </a:rPr>
                        <a:t>Opportunités</a:t>
                      </a:r>
                      <a:endParaRPr dirty="0"/>
                    </a:p>
                  </a:txBody>
                  <a:tcPr marL="68575" marR="68575"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483" name="Google Shape;483;p21"/>
          <p:cNvGraphicFramePr/>
          <p:nvPr>
            <p:extLst>
              <p:ext uri="{D42A27DB-BD31-4B8C-83A1-F6EECF244321}">
                <p14:modId xmlns:p14="http://schemas.microsoft.com/office/powerpoint/2010/main" val="2553908314"/>
              </p:ext>
            </p:extLst>
          </p:nvPr>
        </p:nvGraphicFramePr>
        <p:xfrm>
          <a:off x="6705601" y="4114800"/>
          <a:ext cx="2961325" cy="1884225"/>
        </p:xfrm>
        <a:graphic>
          <a:graphicData uri="http://schemas.openxmlformats.org/drawingml/2006/table">
            <a:tbl>
              <a:tblPr>
                <a:noFill/>
                <a:tableStyleId>{5AF6F29E-59E7-47D9-8494-2E8F172D00DC}</a:tableStyleId>
              </a:tblPr>
              <a:tblGrid>
                <a:gridCol w="2961325">
                  <a:extLst>
                    <a:ext uri="{9D8B030D-6E8A-4147-A177-3AD203B41FA5}">
                      <a16:colId xmlns:a16="http://schemas.microsoft.com/office/drawing/2014/main" val="20000"/>
                    </a:ext>
                  </a:extLst>
                </a:gridCol>
              </a:tblGrid>
              <a:tr h="1884225">
                <a:tc>
                  <a:txBody>
                    <a:bodyPr/>
                    <a:lstStyle/>
                    <a:p>
                      <a:pPr marL="0" marR="0" lvl="0" indent="0" algn="ctr" rtl="0">
                        <a:lnSpc>
                          <a:spcPct val="115000"/>
                        </a:lnSpc>
                        <a:spcBef>
                          <a:spcPts val="0"/>
                        </a:spcBef>
                        <a:spcAft>
                          <a:spcPts val="0"/>
                        </a:spcAft>
                        <a:buNone/>
                      </a:pPr>
                      <a:r>
                        <a:rPr lang="fr-FR" sz="4000" b="1" dirty="0">
                          <a:solidFill>
                            <a:srgbClr val="109648"/>
                          </a:solidFill>
                        </a:rPr>
                        <a:t>M</a:t>
                      </a:r>
                      <a:endParaRPr dirty="0"/>
                    </a:p>
                    <a:p>
                      <a:pPr marL="0" marR="0" lvl="0" indent="0" algn="ctr" rtl="0">
                        <a:lnSpc>
                          <a:spcPct val="115000"/>
                        </a:lnSpc>
                        <a:spcBef>
                          <a:spcPts val="0"/>
                        </a:spcBef>
                        <a:spcAft>
                          <a:spcPts val="0"/>
                        </a:spcAft>
                        <a:buNone/>
                      </a:pPr>
                      <a:r>
                        <a:rPr lang="fr-FR" sz="2800" b="0" u="none" strike="noStrike" cap="none" dirty="0">
                          <a:solidFill>
                            <a:schemeClr val="dk1"/>
                          </a:solidFill>
                          <a:latin typeface="Arial"/>
                          <a:ea typeface="Arial"/>
                          <a:cs typeface="Arial"/>
                          <a:sym typeface="Arial"/>
                        </a:rPr>
                        <a:t>Menaces</a:t>
                      </a:r>
                      <a:endParaRPr dirty="0"/>
                    </a:p>
                  </a:txBody>
                  <a:tcPr marL="68575" marR="68575"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2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Modèle d'analyse FFOM</a:t>
            </a:r>
            <a:endParaRPr dirty="0">
              <a:latin typeface="Franklin Gothic Medium" panose="020B0603020102020204" pitchFamily="34" charset="0"/>
            </a:endParaRPr>
          </a:p>
        </p:txBody>
      </p:sp>
      <p:graphicFrame>
        <p:nvGraphicFramePr>
          <p:cNvPr id="490" name="Google Shape;490;p22"/>
          <p:cNvGraphicFramePr/>
          <p:nvPr/>
        </p:nvGraphicFramePr>
        <p:xfrm>
          <a:off x="2286000" y="1539240"/>
          <a:ext cx="7515250" cy="4937780"/>
        </p:xfrm>
        <a:graphic>
          <a:graphicData uri="http://schemas.openxmlformats.org/drawingml/2006/table">
            <a:tbl>
              <a:tblPr firstRow="1" bandRow="1">
                <a:noFill/>
                <a:tableStyleId>{D11BC11C-49D7-4191-B564-E1AD8ECD199D}</a:tableStyleId>
              </a:tblPr>
              <a:tblGrid>
                <a:gridCol w="3757625">
                  <a:extLst>
                    <a:ext uri="{9D8B030D-6E8A-4147-A177-3AD203B41FA5}">
                      <a16:colId xmlns:a16="http://schemas.microsoft.com/office/drawing/2014/main" val="20000"/>
                    </a:ext>
                  </a:extLst>
                </a:gridCol>
                <a:gridCol w="3757625">
                  <a:extLst>
                    <a:ext uri="{9D8B030D-6E8A-4147-A177-3AD203B41FA5}">
                      <a16:colId xmlns:a16="http://schemas.microsoft.com/office/drawing/2014/main" val="20001"/>
                    </a:ext>
                  </a:extLst>
                </a:gridCol>
              </a:tblGrid>
              <a:tr h="2268550">
                <a:tc>
                  <a:txBody>
                    <a:bodyPr/>
                    <a:lstStyle/>
                    <a:p>
                      <a:pPr marL="0" marR="0" lvl="0" indent="0" algn="l" rtl="0">
                        <a:spcBef>
                          <a:spcPts val="0"/>
                        </a:spcBef>
                        <a:spcAft>
                          <a:spcPts val="0"/>
                        </a:spcAft>
                        <a:buNone/>
                      </a:pPr>
                      <a:r>
                        <a:rPr lang="fr-FR" sz="2400" b="1">
                          <a:solidFill>
                            <a:srgbClr val="109648"/>
                          </a:solidFill>
                        </a:rPr>
                        <a:t>Forces </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1.</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2.</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3.</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4.</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5.</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2400" b="1">
                          <a:solidFill>
                            <a:srgbClr val="109648"/>
                          </a:solidFill>
                          <a:latin typeface="Arial"/>
                          <a:ea typeface="Arial"/>
                          <a:cs typeface="Arial"/>
                          <a:sym typeface="Arial"/>
                        </a:rPr>
                        <a:t>Faiblesses</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1.</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2.</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3.</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4.</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5.</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268550">
                <a:tc>
                  <a:txBody>
                    <a:bodyPr/>
                    <a:lstStyle/>
                    <a:p>
                      <a:pPr marL="0" marR="0" lvl="0" indent="0" algn="l" rtl="0">
                        <a:spcBef>
                          <a:spcPts val="0"/>
                        </a:spcBef>
                        <a:spcAft>
                          <a:spcPts val="0"/>
                        </a:spcAft>
                        <a:buNone/>
                      </a:pPr>
                      <a:r>
                        <a:rPr lang="fr-FR" sz="2400" b="1">
                          <a:solidFill>
                            <a:srgbClr val="109648"/>
                          </a:solidFill>
                          <a:latin typeface="Arial"/>
                          <a:ea typeface="Arial"/>
                          <a:cs typeface="Arial"/>
                          <a:sym typeface="Arial"/>
                        </a:rPr>
                        <a:t>Opportunités</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1.</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2.</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3.</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4.</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5.</a:t>
                      </a:r>
                      <a:endParaRPr/>
                    </a:p>
                    <a:p>
                      <a:pPr marL="0" marR="0" lvl="0" indent="0" algn="l" rtl="0">
                        <a:spcBef>
                          <a:spcPts val="0"/>
                        </a:spcBef>
                        <a:spcAft>
                          <a:spcPts val="0"/>
                        </a:spcAft>
                        <a:buNone/>
                      </a:pPr>
                      <a:endParaRPr sz="24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2400" b="1">
                          <a:solidFill>
                            <a:srgbClr val="109648"/>
                          </a:solidFill>
                          <a:latin typeface="Arial"/>
                          <a:ea typeface="Arial"/>
                          <a:cs typeface="Arial"/>
                          <a:sym typeface="Arial"/>
                        </a:rPr>
                        <a:t>Menaces</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1.</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2.</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3.</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4.</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5.</a:t>
                      </a:r>
                      <a:endParaRPr/>
                    </a:p>
                    <a:p>
                      <a:pPr marL="0" marR="0" lvl="0" indent="0" algn="l" rtl="0">
                        <a:spcBef>
                          <a:spcPts val="0"/>
                        </a:spcBef>
                        <a:spcAft>
                          <a:spcPts val="0"/>
                        </a:spcAft>
                        <a:buNone/>
                      </a:pPr>
                      <a:endParaRPr sz="24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2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Basées sur l’analyse FFOM </a:t>
            </a:r>
            <a:endParaRPr dirty="0"/>
          </a:p>
          <a:p>
            <a:pPr marL="685800" lvl="1" indent="-228600" algn="l" rtl="0">
              <a:lnSpc>
                <a:spcPct val="100000"/>
              </a:lnSpc>
              <a:spcBef>
                <a:spcPts val="1000"/>
              </a:spcBef>
              <a:spcAft>
                <a:spcPts val="0"/>
              </a:spcAft>
              <a:buSzPts val="2400"/>
              <a:buChar char="▪"/>
            </a:pPr>
            <a:r>
              <a:rPr lang="fr-FR" dirty="0"/>
              <a:t>Tirer parti des points forts et des opportunités</a:t>
            </a:r>
            <a:endParaRPr dirty="0"/>
          </a:p>
          <a:p>
            <a:pPr marL="685800" lvl="1" indent="-228600" algn="l" rtl="0">
              <a:lnSpc>
                <a:spcPct val="100000"/>
              </a:lnSpc>
              <a:spcBef>
                <a:spcPts val="1000"/>
              </a:spcBef>
              <a:spcAft>
                <a:spcPts val="0"/>
              </a:spcAft>
              <a:buSzPts val="2400"/>
              <a:buChar char="▪"/>
            </a:pPr>
            <a:r>
              <a:rPr lang="fr-FR" dirty="0"/>
              <a:t>Surmonter ou minimiser les faiblesses</a:t>
            </a:r>
            <a:endParaRPr dirty="0"/>
          </a:p>
          <a:p>
            <a:pPr marL="685800" lvl="1" indent="-228600" algn="l" rtl="0">
              <a:lnSpc>
                <a:spcPct val="100000"/>
              </a:lnSpc>
              <a:spcBef>
                <a:spcPts val="1000"/>
              </a:spcBef>
              <a:spcAft>
                <a:spcPts val="0"/>
              </a:spcAft>
              <a:buSzPts val="2400"/>
              <a:buChar char="▪"/>
            </a:pPr>
            <a:r>
              <a:rPr lang="fr-FR" dirty="0"/>
              <a:t>Attention aux menaces</a:t>
            </a:r>
            <a:endParaRPr dirty="0"/>
          </a:p>
          <a:p>
            <a:pPr marL="228600" lvl="0" indent="-228600" algn="l" rtl="0">
              <a:lnSpc>
                <a:spcPct val="100000"/>
              </a:lnSpc>
              <a:spcBef>
                <a:spcPts val="1000"/>
              </a:spcBef>
              <a:spcAft>
                <a:spcPts val="0"/>
              </a:spcAft>
              <a:buClr>
                <a:schemeClr val="dk1"/>
              </a:buClr>
              <a:buSzPts val="2800"/>
              <a:buChar char="•"/>
            </a:pPr>
            <a:r>
              <a:rPr lang="fr-FR" dirty="0"/>
              <a:t>2-3 recommandations pour améliorer la surveillance</a:t>
            </a:r>
            <a:endParaRPr dirty="0"/>
          </a:p>
          <a:p>
            <a:pPr marL="228600" lvl="0" indent="-228600" algn="l" rtl="0">
              <a:lnSpc>
                <a:spcPct val="100000"/>
              </a:lnSpc>
              <a:spcBef>
                <a:spcPts val="1000"/>
              </a:spcBef>
              <a:spcAft>
                <a:spcPts val="0"/>
              </a:spcAft>
              <a:buClr>
                <a:schemeClr val="dk1"/>
              </a:buClr>
              <a:buSzPts val="2800"/>
              <a:buChar char="•"/>
            </a:pPr>
            <a:r>
              <a:rPr lang="fr-FR" dirty="0"/>
              <a:t>Cibler l'un ou l'autre ou les deux</a:t>
            </a:r>
            <a:endParaRPr dirty="0"/>
          </a:p>
          <a:p>
            <a:pPr marL="685800" lvl="1" indent="-228600" algn="l" rtl="0">
              <a:lnSpc>
                <a:spcPct val="100000"/>
              </a:lnSpc>
              <a:spcBef>
                <a:spcPts val="1000"/>
              </a:spcBef>
              <a:spcAft>
                <a:spcPts val="0"/>
              </a:spcAft>
              <a:buSzPts val="2400"/>
              <a:buChar char="▪"/>
            </a:pPr>
            <a:r>
              <a:rPr lang="fr-FR" dirty="0"/>
              <a:t>Structures sanitaires peu performantes</a:t>
            </a:r>
            <a:endParaRPr dirty="0"/>
          </a:p>
          <a:p>
            <a:pPr marL="685800" lvl="1" indent="-228600" algn="l" rtl="0">
              <a:lnSpc>
                <a:spcPct val="100000"/>
              </a:lnSpc>
              <a:spcBef>
                <a:spcPts val="1000"/>
              </a:spcBef>
              <a:spcAft>
                <a:spcPts val="0"/>
              </a:spcAft>
              <a:buSzPts val="2400"/>
              <a:buChar char="▪"/>
            </a:pPr>
            <a:r>
              <a:rPr lang="fr-FR" dirty="0"/>
              <a:t>Toutes les structures sanitaires de la région</a:t>
            </a:r>
            <a:endParaRPr dirty="0"/>
          </a:p>
          <a:p>
            <a:pPr marL="228600" lvl="0" indent="-228600" algn="l" rtl="0">
              <a:lnSpc>
                <a:spcPct val="100000"/>
              </a:lnSpc>
              <a:spcBef>
                <a:spcPts val="1000"/>
              </a:spcBef>
              <a:spcAft>
                <a:spcPts val="0"/>
              </a:spcAft>
              <a:buClr>
                <a:schemeClr val="dk1"/>
              </a:buClr>
              <a:buSzPts val="2800"/>
              <a:buChar char="•"/>
            </a:pPr>
            <a:r>
              <a:rPr lang="fr-FR" dirty="0"/>
              <a:t>Des recommandations réalistes et réalisables</a:t>
            </a:r>
            <a:endParaRPr dirty="0"/>
          </a:p>
          <a:p>
            <a:pPr marL="685800" lvl="1" indent="-76200" algn="l" rtl="0">
              <a:lnSpc>
                <a:spcPct val="100000"/>
              </a:lnSpc>
              <a:spcBef>
                <a:spcPts val="1000"/>
              </a:spcBef>
              <a:spcAft>
                <a:spcPts val="0"/>
              </a:spcAft>
              <a:buSzPts val="2400"/>
              <a:buNone/>
            </a:pPr>
            <a:endParaRPr dirty="0"/>
          </a:p>
          <a:p>
            <a:pPr marL="685800" lvl="1" indent="-76200" algn="l" rtl="0">
              <a:lnSpc>
                <a:spcPct val="100000"/>
              </a:lnSpc>
              <a:spcBef>
                <a:spcPts val="1000"/>
              </a:spcBef>
              <a:spcAft>
                <a:spcPts val="0"/>
              </a:spcAft>
              <a:buSzPts val="2400"/>
              <a:buNone/>
            </a:pPr>
            <a:endParaRPr dirty="0"/>
          </a:p>
        </p:txBody>
      </p:sp>
      <p:sp>
        <p:nvSpPr>
          <p:cNvPr id="497" name="Google Shape;497;p2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Dernière étape : Recommandations</a:t>
            </a:r>
            <a:endParaRPr dirty="0">
              <a:latin typeface="Franklin Gothic Medium" panose="020B06030201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3" name="Google Shape;503;p24"/>
          <p:cNvSpPr txBox="1">
            <a:spLocks noGrp="1"/>
          </p:cNvSpPr>
          <p:nvPr>
            <p:ph type="body" idx="1"/>
          </p:nvPr>
        </p:nvSpPr>
        <p:spPr>
          <a:xfrm>
            <a:off x="838200" y="1478857"/>
            <a:ext cx="10515600" cy="5988743"/>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400" dirty="0"/>
              <a:t>FFOM =</a:t>
            </a:r>
            <a:endParaRPr dirty="0"/>
          </a:p>
          <a:p>
            <a:pPr marL="685800" lvl="1" indent="-228600" algn="l" rtl="0">
              <a:lnSpc>
                <a:spcPct val="100000"/>
              </a:lnSpc>
              <a:spcBef>
                <a:spcPts val="1000"/>
              </a:spcBef>
              <a:spcAft>
                <a:spcPts val="0"/>
              </a:spcAft>
              <a:buSzPts val="2200"/>
              <a:buChar char="▪"/>
            </a:pPr>
            <a:r>
              <a:rPr lang="fr-FR" sz="2200" dirty="0"/>
              <a:t>Interne : Forces, faiblesses</a:t>
            </a:r>
            <a:endParaRPr dirty="0"/>
          </a:p>
          <a:p>
            <a:pPr marL="685800" lvl="1" indent="-228600" algn="l" rtl="0">
              <a:lnSpc>
                <a:spcPct val="100000"/>
              </a:lnSpc>
              <a:spcBef>
                <a:spcPts val="1000"/>
              </a:spcBef>
              <a:spcAft>
                <a:spcPts val="0"/>
              </a:spcAft>
              <a:buSzPts val="2200"/>
              <a:buChar char="▪"/>
            </a:pPr>
            <a:r>
              <a:rPr lang="fr-FR" sz="2200" dirty="0"/>
              <a:t>Externe : Opportunités, menaces</a:t>
            </a:r>
            <a:endParaRPr dirty="0"/>
          </a:p>
          <a:p>
            <a:pPr marL="228600" lvl="0" indent="-228600" algn="l" rtl="0">
              <a:lnSpc>
                <a:spcPct val="100000"/>
              </a:lnSpc>
              <a:spcBef>
                <a:spcPts val="1000"/>
              </a:spcBef>
              <a:spcAft>
                <a:spcPts val="0"/>
              </a:spcAft>
              <a:buClr>
                <a:schemeClr val="dk1"/>
              </a:buClr>
              <a:buSzPts val="2400"/>
              <a:buChar char="•"/>
            </a:pPr>
            <a:r>
              <a:rPr lang="fr-FR" sz="2400" dirty="0"/>
              <a:t>Utilisé le plus souvent pour la planification, l'amélioration</a:t>
            </a:r>
            <a:endParaRPr dirty="0"/>
          </a:p>
          <a:p>
            <a:pPr marL="228600" lvl="0" indent="-228600" algn="l" rtl="0">
              <a:lnSpc>
                <a:spcPct val="100000"/>
              </a:lnSpc>
              <a:spcBef>
                <a:spcPts val="1000"/>
              </a:spcBef>
              <a:spcAft>
                <a:spcPts val="0"/>
              </a:spcAft>
              <a:buClr>
                <a:schemeClr val="dk1"/>
              </a:buClr>
              <a:buSzPts val="2400"/>
              <a:buChar char="•"/>
            </a:pPr>
            <a:r>
              <a:rPr lang="fr-FR" sz="2400" dirty="0"/>
              <a:t>Identifie et répertorie les facteurs qui peuvent</a:t>
            </a:r>
            <a:endParaRPr dirty="0"/>
          </a:p>
          <a:p>
            <a:pPr marL="685800" lvl="1" indent="-228600" algn="l" rtl="0">
              <a:lnSpc>
                <a:spcPct val="100000"/>
              </a:lnSpc>
              <a:spcBef>
                <a:spcPts val="1000"/>
              </a:spcBef>
              <a:spcAft>
                <a:spcPts val="0"/>
              </a:spcAft>
              <a:buSzPts val="2200"/>
              <a:buChar char="▪"/>
            </a:pPr>
            <a:r>
              <a:rPr lang="fr-FR" sz="2200" dirty="0"/>
              <a:t>Contribuer à la réalisation des objectifs</a:t>
            </a:r>
            <a:endParaRPr dirty="0"/>
          </a:p>
          <a:p>
            <a:pPr marL="685800" lvl="1" indent="-228600" algn="l" rtl="0">
              <a:lnSpc>
                <a:spcPct val="100000"/>
              </a:lnSpc>
              <a:spcBef>
                <a:spcPts val="1000"/>
              </a:spcBef>
              <a:spcAft>
                <a:spcPts val="0"/>
              </a:spcAft>
              <a:buSzPts val="2200"/>
              <a:buChar char="▪"/>
            </a:pPr>
            <a:r>
              <a:rPr lang="fr-FR" sz="2200" dirty="0"/>
              <a:t>Entraver la réalisation des objectifs</a:t>
            </a:r>
            <a:endParaRPr dirty="0"/>
          </a:p>
          <a:p>
            <a:pPr marL="228600" lvl="0" indent="-228600" algn="l" rtl="0">
              <a:lnSpc>
                <a:spcPct val="100000"/>
              </a:lnSpc>
              <a:spcBef>
                <a:spcPts val="1000"/>
              </a:spcBef>
              <a:spcAft>
                <a:spcPts val="0"/>
              </a:spcAft>
              <a:buClr>
                <a:schemeClr val="dk1"/>
              </a:buClr>
              <a:buSzPts val="2400"/>
              <a:buChar char="•"/>
            </a:pPr>
            <a:r>
              <a:rPr lang="fr-FR" sz="2400" dirty="0"/>
              <a:t>Aide les décideurs à prendre des décisions éclairées et basées </a:t>
            </a:r>
            <a:br>
              <a:rPr lang="fr-FR" sz="2400" dirty="0"/>
            </a:br>
            <a:r>
              <a:rPr lang="fr-FR" sz="2400" dirty="0"/>
              <a:t>sur la réalité</a:t>
            </a:r>
            <a:endParaRPr dirty="0"/>
          </a:p>
          <a:p>
            <a:pPr marL="228600" indent="-228600">
              <a:spcBef>
                <a:spcPts val="1000"/>
              </a:spcBef>
              <a:buSzPts val="2400"/>
            </a:pPr>
            <a:r>
              <a:rPr lang="fr-FR" sz="2400" dirty="0"/>
              <a:t>L'analyse FFOM est une méthode efficace à utiliser pour le projet FETP d'AQD sur la surveillance</a:t>
            </a:r>
            <a:endParaRPr dirty="0"/>
          </a:p>
        </p:txBody>
      </p:sp>
      <p:sp>
        <p:nvSpPr>
          <p:cNvPr id="504" name="Google Shape;504;p2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Résumé</a:t>
            </a:r>
            <a:endParaRPr dirty="0">
              <a:latin typeface="Franklin Gothic Medium" panose="020B060302010202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2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Font typeface="Arial"/>
              <a:buChar char="•"/>
            </a:pPr>
            <a:r>
              <a:rPr lang="fr-FR" b="0"/>
              <a:t>Définir l</a:t>
            </a:r>
            <a:r>
              <a:rPr lang="fr-FR"/>
              <a:t>’abréviation F-F-O-M</a:t>
            </a:r>
            <a:r>
              <a:rPr lang="fr-FR" b="0"/>
              <a:t> et l'analyse </a:t>
            </a:r>
            <a:r>
              <a:rPr lang="fr-FR"/>
              <a:t>FFOM</a:t>
            </a:r>
            <a:endParaRPr/>
          </a:p>
          <a:p>
            <a:pPr marL="228600" lvl="0" indent="-228600" algn="l" rtl="0">
              <a:lnSpc>
                <a:spcPct val="100000"/>
              </a:lnSpc>
              <a:spcBef>
                <a:spcPts val="1000"/>
              </a:spcBef>
              <a:spcAft>
                <a:spcPts val="0"/>
              </a:spcAft>
              <a:buClr>
                <a:schemeClr val="dk1"/>
              </a:buClr>
              <a:buSzPts val="2800"/>
              <a:buFont typeface="Arial"/>
              <a:buChar char="•"/>
            </a:pPr>
            <a:r>
              <a:rPr lang="fr-FR" b="0"/>
              <a:t>Expliquer l'objectif d'une analyse </a:t>
            </a:r>
            <a:r>
              <a:rPr lang="fr-FR"/>
              <a:t>FFOM</a:t>
            </a:r>
            <a:endParaRPr/>
          </a:p>
          <a:p>
            <a:pPr marL="228600" lvl="0" indent="-228600" algn="l" rtl="0">
              <a:lnSpc>
                <a:spcPct val="100000"/>
              </a:lnSpc>
              <a:spcBef>
                <a:spcPts val="1000"/>
              </a:spcBef>
              <a:spcAft>
                <a:spcPts val="0"/>
              </a:spcAft>
              <a:buClr>
                <a:schemeClr val="dk1"/>
              </a:buClr>
              <a:buSzPts val="2800"/>
              <a:buFont typeface="Arial"/>
              <a:buChar char="•"/>
            </a:pPr>
            <a:r>
              <a:rPr lang="fr-FR" b="0"/>
              <a:t>Appliquer une analyse </a:t>
            </a:r>
            <a:r>
              <a:rPr lang="fr-FR"/>
              <a:t>FFOM</a:t>
            </a:r>
            <a:r>
              <a:rPr lang="fr-FR" b="0"/>
              <a:t> pour évaluer votre système de surveillance local</a:t>
            </a:r>
            <a:endParaRPr/>
          </a:p>
          <a:p>
            <a:pPr marL="228600" lvl="0" indent="-50800" algn="l" rtl="0">
              <a:lnSpc>
                <a:spcPct val="100000"/>
              </a:lnSpc>
              <a:spcBef>
                <a:spcPts val="1000"/>
              </a:spcBef>
              <a:spcAft>
                <a:spcPts val="0"/>
              </a:spcAft>
              <a:buClr>
                <a:schemeClr val="dk1"/>
              </a:buClr>
              <a:buSzPts val="2800"/>
              <a:buNone/>
            </a:pPr>
            <a:endParaRPr/>
          </a:p>
        </p:txBody>
      </p:sp>
      <p:sp>
        <p:nvSpPr>
          <p:cNvPr id="511" name="Google Shape;511;p2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Révision des objectifs</a:t>
            </a:r>
            <a:endParaRPr dirty="0">
              <a:latin typeface="Franklin Gothic Medium" panose="020B06030201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a:t>À la fin de cette leçon, vous pourrez :</a:t>
            </a:r>
            <a:endParaRPr b="1"/>
          </a:p>
          <a:p>
            <a:pPr marL="228600" lvl="0" indent="-228600" algn="l" rtl="0">
              <a:lnSpc>
                <a:spcPct val="100000"/>
              </a:lnSpc>
              <a:spcBef>
                <a:spcPts val="1000"/>
              </a:spcBef>
              <a:spcAft>
                <a:spcPts val="0"/>
              </a:spcAft>
              <a:buClr>
                <a:schemeClr val="dk1"/>
              </a:buClr>
              <a:buSzPts val="2800"/>
              <a:buFont typeface="Arial"/>
              <a:buChar char="•"/>
            </a:pPr>
            <a:r>
              <a:rPr lang="fr-FR" b="0"/>
              <a:t>Définir l’abréviation F-F-O-M et l'analyse FFOM</a:t>
            </a:r>
            <a:endParaRPr/>
          </a:p>
          <a:p>
            <a:pPr marL="228600" lvl="0" indent="-228600" algn="l" rtl="0">
              <a:lnSpc>
                <a:spcPct val="100000"/>
              </a:lnSpc>
              <a:spcBef>
                <a:spcPts val="1000"/>
              </a:spcBef>
              <a:spcAft>
                <a:spcPts val="0"/>
              </a:spcAft>
              <a:buClr>
                <a:schemeClr val="dk1"/>
              </a:buClr>
              <a:buSzPts val="2800"/>
              <a:buFont typeface="Arial"/>
              <a:buChar char="•"/>
            </a:pPr>
            <a:r>
              <a:rPr lang="fr-FR" b="0"/>
              <a:t>Expliquer l'objectif d'une analyse FFOM</a:t>
            </a:r>
            <a:endParaRPr/>
          </a:p>
          <a:p>
            <a:pPr marL="228600" lvl="0" indent="-228600" algn="l" rtl="0">
              <a:lnSpc>
                <a:spcPct val="100000"/>
              </a:lnSpc>
              <a:spcBef>
                <a:spcPts val="1000"/>
              </a:spcBef>
              <a:spcAft>
                <a:spcPts val="0"/>
              </a:spcAft>
              <a:buClr>
                <a:schemeClr val="dk1"/>
              </a:buClr>
              <a:buSzPts val="2800"/>
              <a:buFont typeface="Arial"/>
              <a:buChar char="•"/>
            </a:pPr>
            <a:r>
              <a:rPr lang="fr-FR" b="0"/>
              <a:t>Appliquer une analyse FFOM pour évaluer votre système de surveillance local</a:t>
            </a:r>
            <a:endParaRPr/>
          </a:p>
          <a:p>
            <a:pPr marL="0" lvl="0" indent="0" algn="l" rtl="0">
              <a:lnSpc>
                <a:spcPct val="100000"/>
              </a:lnSpc>
              <a:spcBef>
                <a:spcPts val="1000"/>
              </a:spcBef>
              <a:spcAft>
                <a:spcPts val="0"/>
              </a:spcAft>
              <a:buClr>
                <a:schemeClr val="dk1"/>
              </a:buClr>
              <a:buSzPts val="2800"/>
              <a:buFont typeface="Arial"/>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dk1"/>
              </a:buClr>
              <a:buSzPts val="2800"/>
              <a:buNone/>
            </a:pPr>
            <a:r>
              <a:rPr lang="fr-FR" b="1" dirty="0"/>
              <a:t>F </a:t>
            </a:r>
            <a:r>
              <a:rPr lang="fr-FR" dirty="0"/>
              <a:t>= Points forts</a:t>
            </a:r>
            <a:endParaRPr dirty="0"/>
          </a:p>
          <a:p>
            <a:pPr marL="0" lvl="0" indent="0" algn="l" rtl="0">
              <a:lnSpc>
                <a:spcPct val="100000"/>
              </a:lnSpc>
              <a:spcBef>
                <a:spcPts val="1000"/>
              </a:spcBef>
              <a:spcAft>
                <a:spcPts val="0"/>
              </a:spcAft>
              <a:buClr>
                <a:schemeClr val="dk1"/>
              </a:buClr>
              <a:buSzPts val="2800"/>
              <a:buNone/>
            </a:pPr>
            <a:r>
              <a:rPr lang="fr-FR" b="1" dirty="0"/>
              <a:t>F </a:t>
            </a:r>
            <a:r>
              <a:rPr lang="fr-FR" dirty="0"/>
              <a:t>= Faiblesses</a:t>
            </a:r>
            <a:endParaRPr dirty="0"/>
          </a:p>
          <a:p>
            <a:pPr marL="0" lvl="0" indent="0" algn="l" rtl="0">
              <a:lnSpc>
                <a:spcPct val="100000"/>
              </a:lnSpc>
              <a:spcBef>
                <a:spcPts val="1000"/>
              </a:spcBef>
              <a:spcAft>
                <a:spcPts val="0"/>
              </a:spcAft>
              <a:buClr>
                <a:schemeClr val="dk1"/>
              </a:buClr>
              <a:buSzPts val="2800"/>
              <a:buNone/>
            </a:pPr>
            <a:r>
              <a:rPr lang="fr-FR" b="1" dirty="0"/>
              <a:t>O </a:t>
            </a:r>
            <a:r>
              <a:rPr lang="fr-FR" dirty="0"/>
              <a:t>= Opportunités</a:t>
            </a:r>
            <a:endParaRPr dirty="0"/>
          </a:p>
          <a:p>
            <a:pPr marL="0" lvl="0" indent="0" algn="l" rtl="0">
              <a:lnSpc>
                <a:spcPct val="100000"/>
              </a:lnSpc>
              <a:spcBef>
                <a:spcPts val="1000"/>
              </a:spcBef>
              <a:spcAft>
                <a:spcPts val="0"/>
              </a:spcAft>
              <a:buClr>
                <a:schemeClr val="dk1"/>
              </a:buClr>
              <a:buSzPts val="2800"/>
              <a:buNone/>
            </a:pPr>
            <a:r>
              <a:rPr lang="fr-FR" b="1" dirty="0"/>
              <a:t>M </a:t>
            </a:r>
            <a:r>
              <a:rPr lang="fr-FR" dirty="0"/>
              <a:t>= Menaces</a:t>
            </a:r>
            <a:endParaRPr dirty="0"/>
          </a:p>
        </p:txBody>
      </p:sp>
      <p:sp>
        <p:nvSpPr>
          <p:cNvPr id="312" name="Google Shape;312;p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a:t>F-F-O-M représente :</a:t>
            </a:r>
            <a:endParaRPr/>
          </a:p>
        </p:txBody>
      </p:sp>
      <p:pic>
        <p:nvPicPr>
          <p:cNvPr id="313" name="Google Shape;313;p5" descr="A hand drawing a diagram on a blackboard&#10;&#10;Description automatically generated"/>
          <p:cNvPicPr preferRelativeResize="0"/>
          <p:nvPr/>
        </p:nvPicPr>
        <p:blipFill rotWithShape="1">
          <a:blip r:embed="rId3">
            <a:alphaModFix/>
          </a:blip>
          <a:srcRect l="15752" r="8910"/>
          <a:stretch/>
        </p:blipFill>
        <p:spPr>
          <a:xfrm>
            <a:off x="4419600" y="1594323"/>
            <a:ext cx="5486400" cy="4806477"/>
          </a:xfrm>
          <a:prstGeom prst="rect">
            <a:avLst/>
          </a:prstGeom>
          <a:solidFill>
            <a:srgbClr val="FFFFFF"/>
          </a:solidFill>
          <a:ln>
            <a:noFill/>
          </a:ln>
        </p:spPr>
      </p:pic>
      <p:sp>
        <p:nvSpPr>
          <p:cNvPr id="314" name="Google Shape;314;p5"/>
          <p:cNvSpPr/>
          <p:nvPr/>
        </p:nvSpPr>
        <p:spPr>
          <a:xfrm>
            <a:off x="1524000" y="2741756"/>
            <a:ext cx="1828800" cy="37747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15" name="Google Shape;315;p5"/>
          <p:cNvSpPr/>
          <p:nvPr/>
        </p:nvSpPr>
        <p:spPr>
          <a:xfrm>
            <a:off x="1538895" y="3340792"/>
            <a:ext cx="2209800" cy="50234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16" name="Google Shape;316;p5"/>
          <p:cNvSpPr/>
          <p:nvPr/>
        </p:nvSpPr>
        <p:spPr>
          <a:xfrm>
            <a:off x="1600200" y="3815882"/>
            <a:ext cx="2286000" cy="50234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17" name="Google Shape;317;p5"/>
          <p:cNvSpPr/>
          <p:nvPr/>
        </p:nvSpPr>
        <p:spPr>
          <a:xfrm>
            <a:off x="1524000" y="4442171"/>
            <a:ext cx="1676400" cy="50234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 name="Rectangle: Rounded Corners 2">
            <a:extLst>
              <a:ext uri="{FF2B5EF4-FFF2-40B4-BE49-F238E27FC236}">
                <a16:creationId xmlns:a16="http://schemas.microsoft.com/office/drawing/2014/main" id="{5BF55F3C-DA22-F2E3-1EF3-8C9CDFD8B89F}"/>
              </a:ext>
            </a:extLst>
          </p:cNvPr>
          <p:cNvSpPr/>
          <p:nvPr/>
        </p:nvSpPr>
        <p:spPr>
          <a:xfrm rot="2221733">
            <a:off x="7213247" y="2271981"/>
            <a:ext cx="1775157" cy="485738"/>
          </a:xfrm>
          <a:custGeom>
            <a:avLst/>
            <a:gdLst>
              <a:gd name="connsiteX0" fmla="*/ 0 w 1775157"/>
              <a:gd name="connsiteY0" fmla="*/ 80958 h 485738"/>
              <a:gd name="connsiteX1" fmla="*/ 80958 w 1775157"/>
              <a:gd name="connsiteY1" fmla="*/ 0 h 485738"/>
              <a:gd name="connsiteX2" fmla="*/ 1694199 w 1775157"/>
              <a:gd name="connsiteY2" fmla="*/ 0 h 485738"/>
              <a:gd name="connsiteX3" fmla="*/ 1775157 w 1775157"/>
              <a:gd name="connsiteY3" fmla="*/ 80958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94199 w 1775157"/>
              <a:gd name="connsiteY2" fmla="*/ 0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59151 w 1775157"/>
              <a:gd name="connsiteY0" fmla="*/ 213599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59151 w 1775157"/>
              <a:gd name="connsiteY8" fmla="*/ 213599 h 48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75157" h="485738">
                <a:moveTo>
                  <a:pt x="59151" y="213599"/>
                </a:moveTo>
                <a:cubicBezTo>
                  <a:pt x="59151" y="168887"/>
                  <a:pt x="36246" y="0"/>
                  <a:pt x="80958" y="0"/>
                </a:cubicBezTo>
                <a:lnTo>
                  <a:pt x="1646628" y="117698"/>
                </a:lnTo>
                <a:cubicBezTo>
                  <a:pt x="1691340" y="117698"/>
                  <a:pt x="1646936" y="119333"/>
                  <a:pt x="1646936" y="164045"/>
                </a:cubicBezTo>
                <a:cubicBezTo>
                  <a:pt x="1646936" y="271986"/>
                  <a:pt x="1775157" y="296839"/>
                  <a:pt x="1775157" y="404780"/>
                </a:cubicBezTo>
                <a:cubicBezTo>
                  <a:pt x="1775157" y="449492"/>
                  <a:pt x="1738911" y="485738"/>
                  <a:pt x="1694199" y="485738"/>
                </a:cubicBezTo>
                <a:lnTo>
                  <a:pt x="80958" y="485738"/>
                </a:lnTo>
                <a:cubicBezTo>
                  <a:pt x="36246" y="485738"/>
                  <a:pt x="0" y="449492"/>
                  <a:pt x="0" y="404780"/>
                </a:cubicBezTo>
                <a:lnTo>
                  <a:pt x="59151" y="213599"/>
                </a:lnTo>
                <a:close/>
              </a:path>
            </a:pathLst>
          </a:custGeom>
          <a:solidFill>
            <a:schemeClr val="tx1">
              <a:lumMod val="75000"/>
              <a:lumOff val="25000"/>
            </a:schemeClr>
          </a:solidFill>
          <a:ln>
            <a:solidFill>
              <a:schemeClr val="tx1">
                <a:lumMod val="75000"/>
                <a:lumOff val="25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2400" noProof="0" dirty="0">
                <a:solidFill>
                  <a:srgbClr val="00FFFF"/>
                </a:solidFill>
                <a:latin typeface="Arial"/>
                <a:ea typeface="Arial"/>
                <a:cs typeface="Arial"/>
                <a:sym typeface="Arial"/>
              </a:rPr>
              <a:t>faiblesses</a:t>
            </a:r>
            <a:endParaRPr lang="fr-FR" sz="2400" dirty="0">
              <a:solidFill>
                <a:srgbClr val="00FFFF"/>
              </a:solidFill>
            </a:endParaRPr>
          </a:p>
        </p:txBody>
      </p:sp>
      <p:sp>
        <p:nvSpPr>
          <p:cNvPr id="4" name="Rectangle: Rounded Corners 2">
            <a:extLst>
              <a:ext uri="{FF2B5EF4-FFF2-40B4-BE49-F238E27FC236}">
                <a16:creationId xmlns:a16="http://schemas.microsoft.com/office/drawing/2014/main" id="{C5DD3DA9-D381-D9EB-BDE2-ED9949340577}"/>
              </a:ext>
            </a:extLst>
          </p:cNvPr>
          <p:cNvSpPr/>
          <p:nvPr/>
        </p:nvSpPr>
        <p:spPr>
          <a:xfrm rot="19007450">
            <a:off x="5215774" y="2368840"/>
            <a:ext cx="1775157" cy="464258"/>
          </a:xfrm>
          <a:custGeom>
            <a:avLst/>
            <a:gdLst>
              <a:gd name="connsiteX0" fmla="*/ 0 w 1775157"/>
              <a:gd name="connsiteY0" fmla="*/ 80958 h 485738"/>
              <a:gd name="connsiteX1" fmla="*/ 80958 w 1775157"/>
              <a:gd name="connsiteY1" fmla="*/ 0 h 485738"/>
              <a:gd name="connsiteX2" fmla="*/ 1694199 w 1775157"/>
              <a:gd name="connsiteY2" fmla="*/ 0 h 485738"/>
              <a:gd name="connsiteX3" fmla="*/ 1775157 w 1775157"/>
              <a:gd name="connsiteY3" fmla="*/ 80958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94199 w 1775157"/>
              <a:gd name="connsiteY2" fmla="*/ 0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59151 w 1775157"/>
              <a:gd name="connsiteY0" fmla="*/ 213599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59151 w 1775157"/>
              <a:gd name="connsiteY8" fmla="*/ 213599 h 485738"/>
              <a:gd name="connsiteX0" fmla="*/ 59151 w 1775157"/>
              <a:gd name="connsiteY0" fmla="*/ 97909 h 370048"/>
              <a:gd name="connsiteX1" fmla="*/ 223195 w 1775157"/>
              <a:gd name="connsiteY1" fmla="*/ 0 h 370048"/>
              <a:gd name="connsiteX2" fmla="*/ 1646628 w 1775157"/>
              <a:gd name="connsiteY2" fmla="*/ 2008 h 370048"/>
              <a:gd name="connsiteX3" fmla="*/ 1646936 w 1775157"/>
              <a:gd name="connsiteY3" fmla="*/ 48355 h 370048"/>
              <a:gd name="connsiteX4" fmla="*/ 1775157 w 1775157"/>
              <a:gd name="connsiteY4" fmla="*/ 289090 h 370048"/>
              <a:gd name="connsiteX5" fmla="*/ 1694199 w 1775157"/>
              <a:gd name="connsiteY5" fmla="*/ 370048 h 370048"/>
              <a:gd name="connsiteX6" fmla="*/ 80958 w 1775157"/>
              <a:gd name="connsiteY6" fmla="*/ 370048 h 370048"/>
              <a:gd name="connsiteX7" fmla="*/ 0 w 1775157"/>
              <a:gd name="connsiteY7" fmla="*/ 289090 h 370048"/>
              <a:gd name="connsiteX8" fmla="*/ 59151 w 1775157"/>
              <a:gd name="connsiteY8" fmla="*/ 97909 h 370048"/>
              <a:gd name="connsiteX0" fmla="*/ 59151 w 1775157"/>
              <a:gd name="connsiteY0" fmla="*/ 192119 h 464258"/>
              <a:gd name="connsiteX1" fmla="*/ 223195 w 1775157"/>
              <a:gd name="connsiteY1" fmla="*/ 94210 h 464258"/>
              <a:gd name="connsiteX2" fmla="*/ 1405997 w 1775157"/>
              <a:gd name="connsiteY2" fmla="*/ 215 h 464258"/>
              <a:gd name="connsiteX3" fmla="*/ 1646628 w 1775157"/>
              <a:gd name="connsiteY3" fmla="*/ 96218 h 464258"/>
              <a:gd name="connsiteX4" fmla="*/ 1646936 w 1775157"/>
              <a:gd name="connsiteY4" fmla="*/ 142565 h 464258"/>
              <a:gd name="connsiteX5" fmla="*/ 1775157 w 1775157"/>
              <a:gd name="connsiteY5" fmla="*/ 383300 h 464258"/>
              <a:gd name="connsiteX6" fmla="*/ 1694199 w 1775157"/>
              <a:gd name="connsiteY6" fmla="*/ 464258 h 464258"/>
              <a:gd name="connsiteX7" fmla="*/ 80958 w 1775157"/>
              <a:gd name="connsiteY7" fmla="*/ 464258 h 464258"/>
              <a:gd name="connsiteX8" fmla="*/ 0 w 1775157"/>
              <a:gd name="connsiteY8" fmla="*/ 383300 h 464258"/>
              <a:gd name="connsiteX9" fmla="*/ 59151 w 1775157"/>
              <a:gd name="connsiteY9" fmla="*/ 192119 h 464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75157" h="464258">
                <a:moveTo>
                  <a:pt x="59151" y="192119"/>
                </a:moveTo>
                <a:cubicBezTo>
                  <a:pt x="59151" y="147407"/>
                  <a:pt x="178483" y="94210"/>
                  <a:pt x="223195" y="94210"/>
                </a:cubicBezTo>
                <a:cubicBezTo>
                  <a:pt x="618617" y="99807"/>
                  <a:pt x="1010575" y="-5382"/>
                  <a:pt x="1405997" y="215"/>
                </a:cubicBezTo>
                <a:lnTo>
                  <a:pt x="1646628" y="96218"/>
                </a:lnTo>
                <a:cubicBezTo>
                  <a:pt x="1691340" y="96218"/>
                  <a:pt x="1646936" y="97853"/>
                  <a:pt x="1646936" y="142565"/>
                </a:cubicBezTo>
                <a:cubicBezTo>
                  <a:pt x="1646936" y="250506"/>
                  <a:pt x="1775157" y="275359"/>
                  <a:pt x="1775157" y="383300"/>
                </a:cubicBezTo>
                <a:cubicBezTo>
                  <a:pt x="1775157" y="428012"/>
                  <a:pt x="1738911" y="464258"/>
                  <a:pt x="1694199" y="464258"/>
                </a:cubicBezTo>
                <a:lnTo>
                  <a:pt x="80958" y="464258"/>
                </a:lnTo>
                <a:cubicBezTo>
                  <a:pt x="36246" y="464258"/>
                  <a:pt x="0" y="428012"/>
                  <a:pt x="0" y="383300"/>
                </a:cubicBezTo>
                <a:lnTo>
                  <a:pt x="59151" y="192119"/>
                </a:lnTo>
                <a:close/>
              </a:path>
            </a:pathLst>
          </a:custGeom>
          <a:solidFill>
            <a:schemeClr val="tx1">
              <a:lumMod val="75000"/>
              <a:lumOff val="25000"/>
            </a:schemeClr>
          </a:solidFill>
          <a:ln>
            <a:solidFill>
              <a:schemeClr val="tx1">
                <a:lumMod val="75000"/>
                <a:lumOff val="25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2400" dirty="0">
                <a:solidFill>
                  <a:srgbClr val="FFFF00"/>
                </a:solidFill>
                <a:latin typeface="Arial"/>
                <a:cs typeface="Arial"/>
              </a:rPr>
              <a:t>forces</a:t>
            </a:r>
            <a:endParaRPr lang="fr-FR" sz="2400" dirty="0">
              <a:solidFill>
                <a:srgbClr val="FFFF00"/>
              </a:solidFill>
            </a:endParaRPr>
          </a:p>
        </p:txBody>
      </p:sp>
      <p:sp>
        <p:nvSpPr>
          <p:cNvPr id="5" name="Rectangle: Rounded Corners 2">
            <a:extLst>
              <a:ext uri="{FF2B5EF4-FFF2-40B4-BE49-F238E27FC236}">
                <a16:creationId xmlns:a16="http://schemas.microsoft.com/office/drawing/2014/main" id="{5F5A24B4-C05A-0306-C02A-9E86D3291006}"/>
              </a:ext>
            </a:extLst>
          </p:cNvPr>
          <p:cNvSpPr/>
          <p:nvPr/>
        </p:nvSpPr>
        <p:spPr>
          <a:xfrm rot="21442762">
            <a:off x="6453599" y="3759990"/>
            <a:ext cx="606639" cy="493323"/>
          </a:xfrm>
          <a:custGeom>
            <a:avLst/>
            <a:gdLst>
              <a:gd name="connsiteX0" fmla="*/ 0 w 1775157"/>
              <a:gd name="connsiteY0" fmla="*/ 80958 h 485738"/>
              <a:gd name="connsiteX1" fmla="*/ 80958 w 1775157"/>
              <a:gd name="connsiteY1" fmla="*/ 0 h 485738"/>
              <a:gd name="connsiteX2" fmla="*/ 1694199 w 1775157"/>
              <a:gd name="connsiteY2" fmla="*/ 0 h 485738"/>
              <a:gd name="connsiteX3" fmla="*/ 1775157 w 1775157"/>
              <a:gd name="connsiteY3" fmla="*/ 80958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94199 w 1775157"/>
              <a:gd name="connsiteY2" fmla="*/ 0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59151 w 1775157"/>
              <a:gd name="connsiteY0" fmla="*/ 213599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59151 w 1775157"/>
              <a:gd name="connsiteY8" fmla="*/ 213599 h 485738"/>
              <a:gd name="connsiteX0" fmla="*/ 59151 w 1775157"/>
              <a:gd name="connsiteY0" fmla="*/ 97909 h 370048"/>
              <a:gd name="connsiteX1" fmla="*/ 223195 w 1775157"/>
              <a:gd name="connsiteY1" fmla="*/ 0 h 370048"/>
              <a:gd name="connsiteX2" fmla="*/ 1646628 w 1775157"/>
              <a:gd name="connsiteY2" fmla="*/ 2008 h 370048"/>
              <a:gd name="connsiteX3" fmla="*/ 1646936 w 1775157"/>
              <a:gd name="connsiteY3" fmla="*/ 48355 h 370048"/>
              <a:gd name="connsiteX4" fmla="*/ 1775157 w 1775157"/>
              <a:gd name="connsiteY4" fmla="*/ 289090 h 370048"/>
              <a:gd name="connsiteX5" fmla="*/ 1694199 w 1775157"/>
              <a:gd name="connsiteY5" fmla="*/ 370048 h 370048"/>
              <a:gd name="connsiteX6" fmla="*/ 80958 w 1775157"/>
              <a:gd name="connsiteY6" fmla="*/ 370048 h 370048"/>
              <a:gd name="connsiteX7" fmla="*/ 0 w 1775157"/>
              <a:gd name="connsiteY7" fmla="*/ 289090 h 370048"/>
              <a:gd name="connsiteX8" fmla="*/ 59151 w 1775157"/>
              <a:gd name="connsiteY8" fmla="*/ 97909 h 370048"/>
              <a:gd name="connsiteX0" fmla="*/ 59151 w 1775157"/>
              <a:gd name="connsiteY0" fmla="*/ 192119 h 464258"/>
              <a:gd name="connsiteX1" fmla="*/ 223195 w 1775157"/>
              <a:gd name="connsiteY1" fmla="*/ 94210 h 464258"/>
              <a:gd name="connsiteX2" fmla="*/ 1405997 w 1775157"/>
              <a:gd name="connsiteY2" fmla="*/ 215 h 464258"/>
              <a:gd name="connsiteX3" fmla="*/ 1646628 w 1775157"/>
              <a:gd name="connsiteY3" fmla="*/ 96218 h 464258"/>
              <a:gd name="connsiteX4" fmla="*/ 1646936 w 1775157"/>
              <a:gd name="connsiteY4" fmla="*/ 142565 h 464258"/>
              <a:gd name="connsiteX5" fmla="*/ 1775157 w 1775157"/>
              <a:gd name="connsiteY5" fmla="*/ 383300 h 464258"/>
              <a:gd name="connsiteX6" fmla="*/ 1694199 w 1775157"/>
              <a:gd name="connsiteY6" fmla="*/ 464258 h 464258"/>
              <a:gd name="connsiteX7" fmla="*/ 80958 w 1775157"/>
              <a:gd name="connsiteY7" fmla="*/ 464258 h 464258"/>
              <a:gd name="connsiteX8" fmla="*/ 0 w 1775157"/>
              <a:gd name="connsiteY8" fmla="*/ 383300 h 464258"/>
              <a:gd name="connsiteX9" fmla="*/ 59151 w 1775157"/>
              <a:gd name="connsiteY9" fmla="*/ 192119 h 464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75157" h="464258">
                <a:moveTo>
                  <a:pt x="59151" y="192119"/>
                </a:moveTo>
                <a:cubicBezTo>
                  <a:pt x="59151" y="147407"/>
                  <a:pt x="178483" y="94210"/>
                  <a:pt x="223195" y="94210"/>
                </a:cubicBezTo>
                <a:cubicBezTo>
                  <a:pt x="618617" y="99807"/>
                  <a:pt x="1010575" y="-5382"/>
                  <a:pt x="1405997" y="215"/>
                </a:cubicBezTo>
                <a:lnTo>
                  <a:pt x="1646628" y="96218"/>
                </a:lnTo>
                <a:cubicBezTo>
                  <a:pt x="1691340" y="96218"/>
                  <a:pt x="1646936" y="97853"/>
                  <a:pt x="1646936" y="142565"/>
                </a:cubicBezTo>
                <a:cubicBezTo>
                  <a:pt x="1646936" y="250506"/>
                  <a:pt x="1775157" y="275359"/>
                  <a:pt x="1775157" y="383300"/>
                </a:cubicBezTo>
                <a:cubicBezTo>
                  <a:pt x="1775157" y="428012"/>
                  <a:pt x="1738911" y="464258"/>
                  <a:pt x="1694199" y="464258"/>
                </a:cubicBezTo>
                <a:lnTo>
                  <a:pt x="80958" y="464258"/>
                </a:lnTo>
                <a:cubicBezTo>
                  <a:pt x="36246" y="464258"/>
                  <a:pt x="0" y="428012"/>
                  <a:pt x="0" y="383300"/>
                </a:cubicBezTo>
                <a:lnTo>
                  <a:pt x="59151" y="192119"/>
                </a:lnTo>
                <a:close/>
              </a:path>
            </a:pathLst>
          </a:custGeom>
          <a:solidFill>
            <a:schemeClr val="tx1">
              <a:lumMod val="75000"/>
              <a:lumOff val="25000"/>
            </a:schemeClr>
          </a:solidFill>
          <a:ln>
            <a:solidFill>
              <a:schemeClr val="tx1">
                <a:lumMod val="75000"/>
                <a:lumOff val="25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3200" dirty="0">
                <a:solidFill>
                  <a:srgbClr val="00B050"/>
                </a:solidFill>
                <a:latin typeface="Arial"/>
                <a:cs typeface="Arial"/>
              </a:rPr>
              <a:t>O</a:t>
            </a:r>
            <a:endParaRPr lang="fr-FR" sz="3200" dirty="0">
              <a:solidFill>
                <a:srgbClr val="00B050"/>
              </a:solidFill>
            </a:endParaRPr>
          </a:p>
        </p:txBody>
      </p:sp>
      <p:sp>
        <p:nvSpPr>
          <p:cNvPr id="6" name="Rectangle: Rounded Corners 2">
            <a:extLst>
              <a:ext uri="{FF2B5EF4-FFF2-40B4-BE49-F238E27FC236}">
                <a16:creationId xmlns:a16="http://schemas.microsoft.com/office/drawing/2014/main" id="{76A79EC8-F4B7-C5AA-0BCD-990C5C9DE685}"/>
              </a:ext>
            </a:extLst>
          </p:cNvPr>
          <p:cNvSpPr/>
          <p:nvPr/>
        </p:nvSpPr>
        <p:spPr>
          <a:xfrm>
            <a:off x="7212479" y="2954002"/>
            <a:ext cx="757673" cy="501124"/>
          </a:xfrm>
          <a:custGeom>
            <a:avLst/>
            <a:gdLst>
              <a:gd name="connsiteX0" fmla="*/ 0 w 1775157"/>
              <a:gd name="connsiteY0" fmla="*/ 80958 h 485738"/>
              <a:gd name="connsiteX1" fmla="*/ 80958 w 1775157"/>
              <a:gd name="connsiteY1" fmla="*/ 0 h 485738"/>
              <a:gd name="connsiteX2" fmla="*/ 1694199 w 1775157"/>
              <a:gd name="connsiteY2" fmla="*/ 0 h 485738"/>
              <a:gd name="connsiteX3" fmla="*/ 1775157 w 1775157"/>
              <a:gd name="connsiteY3" fmla="*/ 80958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94199 w 1775157"/>
              <a:gd name="connsiteY2" fmla="*/ 0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59151 w 1775157"/>
              <a:gd name="connsiteY0" fmla="*/ 213599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59151 w 1775157"/>
              <a:gd name="connsiteY8" fmla="*/ 213599 h 485738"/>
              <a:gd name="connsiteX0" fmla="*/ 59151 w 1775157"/>
              <a:gd name="connsiteY0" fmla="*/ 213599 h 485738"/>
              <a:gd name="connsiteX1" fmla="*/ 80958 w 1775157"/>
              <a:gd name="connsiteY1" fmla="*/ 0 h 485738"/>
              <a:gd name="connsiteX2" fmla="*/ 1646628 w 1775157"/>
              <a:gd name="connsiteY2" fmla="*/ 117698 h 485738"/>
              <a:gd name="connsiteX3" fmla="*/ 1412223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59151 w 1775157"/>
              <a:gd name="connsiteY8" fmla="*/ 213599 h 485738"/>
              <a:gd name="connsiteX0" fmla="*/ 59151 w 1775157"/>
              <a:gd name="connsiteY0" fmla="*/ 213599 h 485738"/>
              <a:gd name="connsiteX1" fmla="*/ 80958 w 1775157"/>
              <a:gd name="connsiteY1" fmla="*/ 0 h 485738"/>
              <a:gd name="connsiteX2" fmla="*/ 1441255 w 1775157"/>
              <a:gd name="connsiteY2" fmla="*/ 117698 h 485738"/>
              <a:gd name="connsiteX3" fmla="*/ 1412223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59151 w 1775157"/>
              <a:gd name="connsiteY8" fmla="*/ 213599 h 485738"/>
              <a:gd name="connsiteX0" fmla="*/ 5867 w 1721873"/>
              <a:gd name="connsiteY0" fmla="*/ 213599 h 485738"/>
              <a:gd name="connsiteX1" fmla="*/ 27674 w 1721873"/>
              <a:gd name="connsiteY1" fmla="*/ 0 h 485738"/>
              <a:gd name="connsiteX2" fmla="*/ 1387971 w 1721873"/>
              <a:gd name="connsiteY2" fmla="*/ 117698 h 485738"/>
              <a:gd name="connsiteX3" fmla="*/ 1358939 w 1721873"/>
              <a:gd name="connsiteY3" fmla="*/ 164045 h 485738"/>
              <a:gd name="connsiteX4" fmla="*/ 1721873 w 1721873"/>
              <a:gd name="connsiteY4" fmla="*/ 404780 h 485738"/>
              <a:gd name="connsiteX5" fmla="*/ 1640915 w 1721873"/>
              <a:gd name="connsiteY5" fmla="*/ 485738 h 485738"/>
              <a:gd name="connsiteX6" fmla="*/ 27674 w 1721873"/>
              <a:gd name="connsiteY6" fmla="*/ 485738 h 485738"/>
              <a:gd name="connsiteX7" fmla="*/ 152089 w 1721873"/>
              <a:gd name="connsiteY7" fmla="*/ 404780 h 485738"/>
              <a:gd name="connsiteX8" fmla="*/ 5867 w 1721873"/>
              <a:gd name="connsiteY8" fmla="*/ 213599 h 485738"/>
              <a:gd name="connsiteX0" fmla="*/ 132414 w 1701724"/>
              <a:gd name="connsiteY0" fmla="*/ 175614 h 485738"/>
              <a:gd name="connsiteX1" fmla="*/ 7525 w 1701724"/>
              <a:gd name="connsiteY1" fmla="*/ 0 h 485738"/>
              <a:gd name="connsiteX2" fmla="*/ 1367822 w 1701724"/>
              <a:gd name="connsiteY2" fmla="*/ 117698 h 485738"/>
              <a:gd name="connsiteX3" fmla="*/ 1338790 w 1701724"/>
              <a:gd name="connsiteY3" fmla="*/ 164045 h 485738"/>
              <a:gd name="connsiteX4" fmla="*/ 1701724 w 1701724"/>
              <a:gd name="connsiteY4" fmla="*/ 404780 h 485738"/>
              <a:gd name="connsiteX5" fmla="*/ 1620766 w 1701724"/>
              <a:gd name="connsiteY5" fmla="*/ 485738 h 485738"/>
              <a:gd name="connsiteX6" fmla="*/ 7525 w 1701724"/>
              <a:gd name="connsiteY6" fmla="*/ 485738 h 485738"/>
              <a:gd name="connsiteX7" fmla="*/ 131940 w 1701724"/>
              <a:gd name="connsiteY7" fmla="*/ 404780 h 485738"/>
              <a:gd name="connsiteX8" fmla="*/ 132414 w 1701724"/>
              <a:gd name="connsiteY8" fmla="*/ 175614 h 48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1724" h="485738">
                <a:moveTo>
                  <a:pt x="132414" y="175614"/>
                </a:moveTo>
                <a:cubicBezTo>
                  <a:pt x="132414" y="130902"/>
                  <a:pt x="-37187" y="0"/>
                  <a:pt x="7525" y="0"/>
                </a:cubicBezTo>
                <a:lnTo>
                  <a:pt x="1367822" y="117698"/>
                </a:lnTo>
                <a:cubicBezTo>
                  <a:pt x="1412534" y="117698"/>
                  <a:pt x="1338790" y="119333"/>
                  <a:pt x="1338790" y="164045"/>
                </a:cubicBezTo>
                <a:cubicBezTo>
                  <a:pt x="1338790" y="271986"/>
                  <a:pt x="1701724" y="296839"/>
                  <a:pt x="1701724" y="404780"/>
                </a:cubicBezTo>
                <a:cubicBezTo>
                  <a:pt x="1701724" y="449492"/>
                  <a:pt x="1665478" y="485738"/>
                  <a:pt x="1620766" y="485738"/>
                </a:cubicBezTo>
                <a:lnTo>
                  <a:pt x="7525" y="485738"/>
                </a:lnTo>
                <a:cubicBezTo>
                  <a:pt x="-37187" y="485738"/>
                  <a:pt x="131940" y="449492"/>
                  <a:pt x="131940" y="404780"/>
                </a:cubicBezTo>
                <a:lnTo>
                  <a:pt x="132414" y="175614"/>
                </a:lnTo>
                <a:close/>
              </a:path>
            </a:pathLst>
          </a:custGeom>
          <a:solidFill>
            <a:schemeClr val="tx1">
              <a:lumMod val="75000"/>
              <a:lumOff val="25000"/>
            </a:schemeClr>
          </a:solidFill>
          <a:ln>
            <a:solidFill>
              <a:schemeClr val="tx1">
                <a:lumMod val="75000"/>
                <a:lumOff val="25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3200" dirty="0">
                <a:solidFill>
                  <a:srgbClr val="00FFFF"/>
                </a:solidFill>
              </a:rPr>
              <a:t>F</a:t>
            </a:r>
            <a:endParaRPr lang="fr-FR" sz="3200" dirty="0">
              <a:solidFill>
                <a:srgbClr val="00FFFF"/>
              </a:solidFill>
            </a:endParaRPr>
          </a:p>
        </p:txBody>
      </p:sp>
      <p:sp>
        <p:nvSpPr>
          <p:cNvPr id="7" name="Rectangle: Rounded Corners 2">
            <a:extLst>
              <a:ext uri="{FF2B5EF4-FFF2-40B4-BE49-F238E27FC236}">
                <a16:creationId xmlns:a16="http://schemas.microsoft.com/office/drawing/2014/main" id="{E665BF81-4F90-4DE7-C7F1-37C9DC002DFD}"/>
              </a:ext>
            </a:extLst>
          </p:cNvPr>
          <p:cNvSpPr/>
          <p:nvPr/>
        </p:nvSpPr>
        <p:spPr>
          <a:xfrm rot="2561094">
            <a:off x="5212051" y="4396801"/>
            <a:ext cx="1976403" cy="506511"/>
          </a:xfrm>
          <a:custGeom>
            <a:avLst/>
            <a:gdLst>
              <a:gd name="connsiteX0" fmla="*/ 0 w 1775157"/>
              <a:gd name="connsiteY0" fmla="*/ 80958 h 485738"/>
              <a:gd name="connsiteX1" fmla="*/ 80958 w 1775157"/>
              <a:gd name="connsiteY1" fmla="*/ 0 h 485738"/>
              <a:gd name="connsiteX2" fmla="*/ 1694199 w 1775157"/>
              <a:gd name="connsiteY2" fmla="*/ 0 h 485738"/>
              <a:gd name="connsiteX3" fmla="*/ 1775157 w 1775157"/>
              <a:gd name="connsiteY3" fmla="*/ 80958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94199 w 1775157"/>
              <a:gd name="connsiteY2" fmla="*/ 0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59151 w 1775157"/>
              <a:gd name="connsiteY0" fmla="*/ 213599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59151 w 1775157"/>
              <a:gd name="connsiteY8" fmla="*/ 213599 h 485738"/>
              <a:gd name="connsiteX0" fmla="*/ 59151 w 1775157"/>
              <a:gd name="connsiteY0" fmla="*/ 236037 h 508176"/>
              <a:gd name="connsiteX1" fmla="*/ 80958 w 1775157"/>
              <a:gd name="connsiteY1" fmla="*/ 22438 h 508176"/>
              <a:gd name="connsiteX2" fmla="*/ 1646628 w 1775157"/>
              <a:gd name="connsiteY2" fmla="*/ 140136 h 508176"/>
              <a:gd name="connsiteX3" fmla="*/ 1652540 w 1775157"/>
              <a:gd name="connsiteY3" fmla="*/ 7218 h 508176"/>
              <a:gd name="connsiteX4" fmla="*/ 1775157 w 1775157"/>
              <a:gd name="connsiteY4" fmla="*/ 427218 h 508176"/>
              <a:gd name="connsiteX5" fmla="*/ 1694199 w 1775157"/>
              <a:gd name="connsiteY5" fmla="*/ 508176 h 508176"/>
              <a:gd name="connsiteX6" fmla="*/ 80958 w 1775157"/>
              <a:gd name="connsiteY6" fmla="*/ 508176 h 508176"/>
              <a:gd name="connsiteX7" fmla="*/ 0 w 1775157"/>
              <a:gd name="connsiteY7" fmla="*/ 427218 h 508176"/>
              <a:gd name="connsiteX8" fmla="*/ 59151 w 1775157"/>
              <a:gd name="connsiteY8" fmla="*/ 236037 h 508176"/>
              <a:gd name="connsiteX0" fmla="*/ 5867 w 1721873"/>
              <a:gd name="connsiteY0" fmla="*/ 236037 h 508176"/>
              <a:gd name="connsiteX1" fmla="*/ 27674 w 1721873"/>
              <a:gd name="connsiteY1" fmla="*/ 22438 h 508176"/>
              <a:gd name="connsiteX2" fmla="*/ 1593344 w 1721873"/>
              <a:gd name="connsiteY2" fmla="*/ 140136 h 508176"/>
              <a:gd name="connsiteX3" fmla="*/ 1599256 w 1721873"/>
              <a:gd name="connsiteY3" fmla="*/ 7218 h 508176"/>
              <a:gd name="connsiteX4" fmla="*/ 1721873 w 1721873"/>
              <a:gd name="connsiteY4" fmla="*/ 427218 h 508176"/>
              <a:gd name="connsiteX5" fmla="*/ 1640915 w 1721873"/>
              <a:gd name="connsiteY5" fmla="*/ 508176 h 508176"/>
              <a:gd name="connsiteX6" fmla="*/ 27674 w 1721873"/>
              <a:gd name="connsiteY6" fmla="*/ 508176 h 508176"/>
              <a:gd name="connsiteX7" fmla="*/ 120458 w 1721873"/>
              <a:gd name="connsiteY7" fmla="*/ 296646 h 508176"/>
              <a:gd name="connsiteX8" fmla="*/ 5867 w 1721873"/>
              <a:gd name="connsiteY8" fmla="*/ 236037 h 508176"/>
              <a:gd name="connsiteX0" fmla="*/ 5867 w 1721873"/>
              <a:gd name="connsiteY0" fmla="*/ 236037 h 508176"/>
              <a:gd name="connsiteX1" fmla="*/ 27674 w 1721873"/>
              <a:gd name="connsiteY1" fmla="*/ 22438 h 508176"/>
              <a:gd name="connsiteX2" fmla="*/ 1593344 w 1721873"/>
              <a:gd name="connsiteY2" fmla="*/ 140136 h 508176"/>
              <a:gd name="connsiteX3" fmla="*/ 1599256 w 1721873"/>
              <a:gd name="connsiteY3" fmla="*/ 7218 h 508176"/>
              <a:gd name="connsiteX4" fmla="*/ 1721873 w 1721873"/>
              <a:gd name="connsiteY4" fmla="*/ 427218 h 508176"/>
              <a:gd name="connsiteX5" fmla="*/ 1640915 w 1721873"/>
              <a:gd name="connsiteY5" fmla="*/ 508176 h 508176"/>
              <a:gd name="connsiteX6" fmla="*/ 85615 w 1721873"/>
              <a:gd name="connsiteY6" fmla="*/ 411693 h 508176"/>
              <a:gd name="connsiteX7" fmla="*/ 120458 w 1721873"/>
              <a:gd name="connsiteY7" fmla="*/ 296646 h 508176"/>
              <a:gd name="connsiteX8" fmla="*/ 5867 w 1721873"/>
              <a:gd name="connsiteY8" fmla="*/ 236037 h 508176"/>
              <a:gd name="connsiteX0" fmla="*/ 5867 w 1721873"/>
              <a:gd name="connsiteY0" fmla="*/ 236037 h 442057"/>
              <a:gd name="connsiteX1" fmla="*/ 27674 w 1721873"/>
              <a:gd name="connsiteY1" fmla="*/ 22438 h 442057"/>
              <a:gd name="connsiteX2" fmla="*/ 1593344 w 1721873"/>
              <a:gd name="connsiteY2" fmla="*/ 140136 h 442057"/>
              <a:gd name="connsiteX3" fmla="*/ 1599256 w 1721873"/>
              <a:gd name="connsiteY3" fmla="*/ 7218 h 442057"/>
              <a:gd name="connsiteX4" fmla="*/ 1721873 w 1721873"/>
              <a:gd name="connsiteY4" fmla="*/ 427218 h 442057"/>
              <a:gd name="connsiteX5" fmla="*/ 1629874 w 1721873"/>
              <a:gd name="connsiteY5" fmla="*/ 401347 h 442057"/>
              <a:gd name="connsiteX6" fmla="*/ 85615 w 1721873"/>
              <a:gd name="connsiteY6" fmla="*/ 411693 h 442057"/>
              <a:gd name="connsiteX7" fmla="*/ 120458 w 1721873"/>
              <a:gd name="connsiteY7" fmla="*/ 296646 h 442057"/>
              <a:gd name="connsiteX8" fmla="*/ 5867 w 1721873"/>
              <a:gd name="connsiteY8" fmla="*/ 236037 h 442057"/>
              <a:gd name="connsiteX0" fmla="*/ 5867 w 1721873"/>
              <a:gd name="connsiteY0" fmla="*/ 240716 h 446736"/>
              <a:gd name="connsiteX1" fmla="*/ 27674 w 1721873"/>
              <a:gd name="connsiteY1" fmla="*/ 27117 h 446736"/>
              <a:gd name="connsiteX2" fmla="*/ 1635263 w 1721873"/>
              <a:gd name="connsiteY2" fmla="*/ 62894 h 446736"/>
              <a:gd name="connsiteX3" fmla="*/ 1599256 w 1721873"/>
              <a:gd name="connsiteY3" fmla="*/ 11897 h 446736"/>
              <a:gd name="connsiteX4" fmla="*/ 1721873 w 1721873"/>
              <a:gd name="connsiteY4" fmla="*/ 431897 h 446736"/>
              <a:gd name="connsiteX5" fmla="*/ 1629874 w 1721873"/>
              <a:gd name="connsiteY5" fmla="*/ 406026 h 446736"/>
              <a:gd name="connsiteX6" fmla="*/ 85615 w 1721873"/>
              <a:gd name="connsiteY6" fmla="*/ 416372 h 446736"/>
              <a:gd name="connsiteX7" fmla="*/ 120458 w 1721873"/>
              <a:gd name="connsiteY7" fmla="*/ 301325 h 446736"/>
              <a:gd name="connsiteX8" fmla="*/ 5867 w 1721873"/>
              <a:gd name="connsiteY8" fmla="*/ 240716 h 446736"/>
              <a:gd name="connsiteX0" fmla="*/ 5867 w 1721873"/>
              <a:gd name="connsiteY0" fmla="*/ 240716 h 441974"/>
              <a:gd name="connsiteX1" fmla="*/ 27674 w 1721873"/>
              <a:gd name="connsiteY1" fmla="*/ 27117 h 441974"/>
              <a:gd name="connsiteX2" fmla="*/ 1635263 w 1721873"/>
              <a:gd name="connsiteY2" fmla="*/ 62894 h 441974"/>
              <a:gd name="connsiteX3" fmla="*/ 1599256 w 1721873"/>
              <a:gd name="connsiteY3" fmla="*/ 11897 h 441974"/>
              <a:gd name="connsiteX4" fmla="*/ 1721873 w 1721873"/>
              <a:gd name="connsiteY4" fmla="*/ 431897 h 441974"/>
              <a:gd name="connsiteX5" fmla="*/ 1570147 w 1721873"/>
              <a:gd name="connsiteY5" fmla="*/ 358051 h 441974"/>
              <a:gd name="connsiteX6" fmla="*/ 85615 w 1721873"/>
              <a:gd name="connsiteY6" fmla="*/ 416372 h 441974"/>
              <a:gd name="connsiteX7" fmla="*/ 120458 w 1721873"/>
              <a:gd name="connsiteY7" fmla="*/ 301325 h 441974"/>
              <a:gd name="connsiteX8" fmla="*/ 5867 w 1721873"/>
              <a:gd name="connsiteY8" fmla="*/ 240716 h 441974"/>
              <a:gd name="connsiteX0" fmla="*/ 5867 w 1648757"/>
              <a:gd name="connsiteY0" fmla="*/ 240716 h 416372"/>
              <a:gd name="connsiteX1" fmla="*/ 27674 w 1648757"/>
              <a:gd name="connsiteY1" fmla="*/ 27117 h 416372"/>
              <a:gd name="connsiteX2" fmla="*/ 1635263 w 1648757"/>
              <a:gd name="connsiteY2" fmla="*/ 62894 h 416372"/>
              <a:gd name="connsiteX3" fmla="*/ 1599256 w 1648757"/>
              <a:gd name="connsiteY3" fmla="*/ 11897 h 416372"/>
              <a:gd name="connsiteX4" fmla="*/ 1648615 w 1648757"/>
              <a:gd name="connsiteY4" fmla="*/ 337788 h 416372"/>
              <a:gd name="connsiteX5" fmla="*/ 1570147 w 1648757"/>
              <a:gd name="connsiteY5" fmla="*/ 358051 h 416372"/>
              <a:gd name="connsiteX6" fmla="*/ 85615 w 1648757"/>
              <a:gd name="connsiteY6" fmla="*/ 416372 h 416372"/>
              <a:gd name="connsiteX7" fmla="*/ 120458 w 1648757"/>
              <a:gd name="connsiteY7" fmla="*/ 301325 h 416372"/>
              <a:gd name="connsiteX8" fmla="*/ 5867 w 1648757"/>
              <a:gd name="connsiteY8" fmla="*/ 240716 h 416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8757" h="416372">
                <a:moveTo>
                  <a:pt x="5867" y="240716"/>
                </a:moveTo>
                <a:cubicBezTo>
                  <a:pt x="5867" y="196004"/>
                  <a:pt x="-17038" y="27117"/>
                  <a:pt x="27674" y="27117"/>
                </a:cubicBezTo>
                <a:lnTo>
                  <a:pt x="1635263" y="62894"/>
                </a:lnTo>
                <a:cubicBezTo>
                  <a:pt x="1679975" y="62894"/>
                  <a:pt x="1599256" y="-32815"/>
                  <a:pt x="1599256" y="11897"/>
                </a:cubicBezTo>
                <a:cubicBezTo>
                  <a:pt x="1599256" y="119838"/>
                  <a:pt x="1648615" y="229847"/>
                  <a:pt x="1648615" y="337788"/>
                </a:cubicBezTo>
                <a:cubicBezTo>
                  <a:pt x="1648615" y="382500"/>
                  <a:pt x="1614859" y="358051"/>
                  <a:pt x="1570147" y="358051"/>
                </a:cubicBezTo>
                <a:lnTo>
                  <a:pt x="85615" y="416372"/>
                </a:lnTo>
                <a:cubicBezTo>
                  <a:pt x="40903" y="416372"/>
                  <a:pt x="120458" y="346037"/>
                  <a:pt x="120458" y="301325"/>
                </a:cubicBezTo>
                <a:lnTo>
                  <a:pt x="5867" y="240716"/>
                </a:lnTo>
                <a:close/>
              </a:path>
            </a:pathLst>
          </a:custGeom>
          <a:solidFill>
            <a:schemeClr val="tx1">
              <a:lumMod val="75000"/>
              <a:lumOff val="25000"/>
            </a:schemeClr>
          </a:solidFill>
          <a:ln>
            <a:solidFill>
              <a:schemeClr val="tx1">
                <a:lumMod val="75000"/>
                <a:lumOff val="25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2400" noProof="0" dirty="0">
                <a:solidFill>
                  <a:srgbClr val="00B050"/>
                </a:solidFill>
                <a:latin typeface="Arial"/>
                <a:ea typeface="Arial"/>
                <a:cs typeface="Arial"/>
                <a:sym typeface="Arial"/>
              </a:rPr>
              <a:t>opportunités</a:t>
            </a:r>
            <a:endParaRPr lang="fr-FR" sz="2400" dirty="0">
              <a:solidFill>
                <a:srgbClr val="00B050"/>
              </a:solidFill>
            </a:endParaRPr>
          </a:p>
        </p:txBody>
      </p:sp>
      <p:sp>
        <p:nvSpPr>
          <p:cNvPr id="9" name="Rectangle: Rounded Corners 2">
            <a:extLst>
              <a:ext uri="{FF2B5EF4-FFF2-40B4-BE49-F238E27FC236}">
                <a16:creationId xmlns:a16="http://schemas.microsoft.com/office/drawing/2014/main" id="{67D6B8A2-44BC-A894-89C6-07D4E7C9DB0C}"/>
              </a:ext>
            </a:extLst>
          </p:cNvPr>
          <p:cNvSpPr/>
          <p:nvPr/>
        </p:nvSpPr>
        <p:spPr>
          <a:xfrm rot="21442762">
            <a:off x="6426490" y="3004143"/>
            <a:ext cx="606639" cy="493323"/>
          </a:xfrm>
          <a:custGeom>
            <a:avLst/>
            <a:gdLst>
              <a:gd name="connsiteX0" fmla="*/ 0 w 1775157"/>
              <a:gd name="connsiteY0" fmla="*/ 80958 h 485738"/>
              <a:gd name="connsiteX1" fmla="*/ 80958 w 1775157"/>
              <a:gd name="connsiteY1" fmla="*/ 0 h 485738"/>
              <a:gd name="connsiteX2" fmla="*/ 1694199 w 1775157"/>
              <a:gd name="connsiteY2" fmla="*/ 0 h 485738"/>
              <a:gd name="connsiteX3" fmla="*/ 1775157 w 1775157"/>
              <a:gd name="connsiteY3" fmla="*/ 80958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94199 w 1775157"/>
              <a:gd name="connsiteY2" fmla="*/ 0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59151 w 1775157"/>
              <a:gd name="connsiteY0" fmla="*/ 213599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59151 w 1775157"/>
              <a:gd name="connsiteY8" fmla="*/ 213599 h 485738"/>
              <a:gd name="connsiteX0" fmla="*/ 59151 w 1775157"/>
              <a:gd name="connsiteY0" fmla="*/ 97909 h 370048"/>
              <a:gd name="connsiteX1" fmla="*/ 223195 w 1775157"/>
              <a:gd name="connsiteY1" fmla="*/ 0 h 370048"/>
              <a:gd name="connsiteX2" fmla="*/ 1646628 w 1775157"/>
              <a:gd name="connsiteY2" fmla="*/ 2008 h 370048"/>
              <a:gd name="connsiteX3" fmla="*/ 1646936 w 1775157"/>
              <a:gd name="connsiteY3" fmla="*/ 48355 h 370048"/>
              <a:gd name="connsiteX4" fmla="*/ 1775157 w 1775157"/>
              <a:gd name="connsiteY4" fmla="*/ 289090 h 370048"/>
              <a:gd name="connsiteX5" fmla="*/ 1694199 w 1775157"/>
              <a:gd name="connsiteY5" fmla="*/ 370048 h 370048"/>
              <a:gd name="connsiteX6" fmla="*/ 80958 w 1775157"/>
              <a:gd name="connsiteY6" fmla="*/ 370048 h 370048"/>
              <a:gd name="connsiteX7" fmla="*/ 0 w 1775157"/>
              <a:gd name="connsiteY7" fmla="*/ 289090 h 370048"/>
              <a:gd name="connsiteX8" fmla="*/ 59151 w 1775157"/>
              <a:gd name="connsiteY8" fmla="*/ 97909 h 370048"/>
              <a:gd name="connsiteX0" fmla="*/ 59151 w 1775157"/>
              <a:gd name="connsiteY0" fmla="*/ 192119 h 464258"/>
              <a:gd name="connsiteX1" fmla="*/ 223195 w 1775157"/>
              <a:gd name="connsiteY1" fmla="*/ 94210 h 464258"/>
              <a:gd name="connsiteX2" fmla="*/ 1405997 w 1775157"/>
              <a:gd name="connsiteY2" fmla="*/ 215 h 464258"/>
              <a:gd name="connsiteX3" fmla="*/ 1646628 w 1775157"/>
              <a:gd name="connsiteY3" fmla="*/ 96218 h 464258"/>
              <a:gd name="connsiteX4" fmla="*/ 1646936 w 1775157"/>
              <a:gd name="connsiteY4" fmla="*/ 142565 h 464258"/>
              <a:gd name="connsiteX5" fmla="*/ 1775157 w 1775157"/>
              <a:gd name="connsiteY5" fmla="*/ 383300 h 464258"/>
              <a:gd name="connsiteX6" fmla="*/ 1694199 w 1775157"/>
              <a:gd name="connsiteY6" fmla="*/ 464258 h 464258"/>
              <a:gd name="connsiteX7" fmla="*/ 80958 w 1775157"/>
              <a:gd name="connsiteY7" fmla="*/ 464258 h 464258"/>
              <a:gd name="connsiteX8" fmla="*/ 0 w 1775157"/>
              <a:gd name="connsiteY8" fmla="*/ 383300 h 464258"/>
              <a:gd name="connsiteX9" fmla="*/ 59151 w 1775157"/>
              <a:gd name="connsiteY9" fmla="*/ 192119 h 464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75157" h="464258">
                <a:moveTo>
                  <a:pt x="59151" y="192119"/>
                </a:moveTo>
                <a:cubicBezTo>
                  <a:pt x="59151" y="147407"/>
                  <a:pt x="178483" y="94210"/>
                  <a:pt x="223195" y="94210"/>
                </a:cubicBezTo>
                <a:cubicBezTo>
                  <a:pt x="618617" y="99807"/>
                  <a:pt x="1010575" y="-5382"/>
                  <a:pt x="1405997" y="215"/>
                </a:cubicBezTo>
                <a:lnTo>
                  <a:pt x="1646628" y="96218"/>
                </a:lnTo>
                <a:cubicBezTo>
                  <a:pt x="1691340" y="96218"/>
                  <a:pt x="1646936" y="97853"/>
                  <a:pt x="1646936" y="142565"/>
                </a:cubicBezTo>
                <a:cubicBezTo>
                  <a:pt x="1646936" y="250506"/>
                  <a:pt x="1775157" y="275359"/>
                  <a:pt x="1775157" y="383300"/>
                </a:cubicBezTo>
                <a:cubicBezTo>
                  <a:pt x="1775157" y="428012"/>
                  <a:pt x="1738911" y="464258"/>
                  <a:pt x="1694199" y="464258"/>
                </a:cubicBezTo>
                <a:lnTo>
                  <a:pt x="80958" y="464258"/>
                </a:lnTo>
                <a:cubicBezTo>
                  <a:pt x="36246" y="464258"/>
                  <a:pt x="0" y="428012"/>
                  <a:pt x="0" y="383300"/>
                </a:cubicBezTo>
                <a:lnTo>
                  <a:pt x="59151" y="192119"/>
                </a:lnTo>
                <a:close/>
              </a:path>
            </a:pathLst>
          </a:custGeom>
          <a:solidFill>
            <a:schemeClr val="tx1">
              <a:lumMod val="75000"/>
              <a:lumOff val="25000"/>
            </a:schemeClr>
          </a:solidFill>
          <a:ln>
            <a:solidFill>
              <a:schemeClr val="tx1">
                <a:lumMod val="75000"/>
                <a:lumOff val="25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3200" dirty="0">
                <a:solidFill>
                  <a:srgbClr val="FFFF00"/>
                </a:solidFill>
                <a:latin typeface="Arial"/>
                <a:cs typeface="Arial"/>
              </a:rPr>
              <a:t>F</a:t>
            </a:r>
            <a:endParaRPr lang="fr-FR" sz="3200" dirty="0">
              <a:solidFill>
                <a:srgbClr val="FFFF00"/>
              </a:solidFill>
            </a:endParaRPr>
          </a:p>
        </p:txBody>
      </p:sp>
      <p:sp>
        <p:nvSpPr>
          <p:cNvPr id="10" name="Rectangle: Rounded Corners 2">
            <a:extLst>
              <a:ext uri="{FF2B5EF4-FFF2-40B4-BE49-F238E27FC236}">
                <a16:creationId xmlns:a16="http://schemas.microsoft.com/office/drawing/2014/main" id="{B02FB726-7D04-3C1E-9395-A50277EEB87B}"/>
              </a:ext>
            </a:extLst>
          </p:cNvPr>
          <p:cNvSpPr/>
          <p:nvPr/>
        </p:nvSpPr>
        <p:spPr>
          <a:xfrm rot="19007450">
            <a:off x="7445701" y="4381849"/>
            <a:ext cx="1666580" cy="464258"/>
          </a:xfrm>
          <a:custGeom>
            <a:avLst/>
            <a:gdLst>
              <a:gd name="connsiteX0" fmla="*/ 0 w 1775157"/>
              <a:gd name="connsiteY0" fmla="*/ 80958 h 485738"/>
              <a:gd name="connsiteX1" fmla="*/ 80958 w 1775157"/>
              <a:gd name="connsiteY1" fmla="*/ 0 h 485738"/>
              <a:gd name="connsiteX2" fmla="*/ 1694199 w 1775157"/>
              <a:gd name="connsiteY2" fmla="*/ 0 h 485738"/>
              <a:gd name="connsiteX3" fmla="*/ 1775157 w 1775157"/>
              <a:gd name="connsiteY3" fmla="*/ 80958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94199 w 1775157"/>
              <a:gd name="connsiteY2" fmla="*/ 0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59151 w 1775157"/>
              <a:gd name="connsiteY0" fmla="*/ 213599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59151 w 1775157"/>
              <a:gd name="connsiteY8" fmla="*/ 213599 h 485738"/>
              <a:gd name="connsiteX0" fmla="*/ 59151 w 1775157"/>
              <a:gd name="connsiteY0" fmla="*/ 97909 h 370048"/>
              <a:gd name="connsiteX1" fmla="*/ 223195 w 1775157"/>
              <a:gd name="connsiteY1" fmla="*/ 0 h 370048"/>
              <a:gd name="connsiteX2" fmla="*/ 1646628 w 1775157"/>
              <a:gd name="connsiteY2" fmla="*/ 2008 h 370048"/>
              <a:gd name="connsiteX3" fmla="*/ 1646936 w 1775157"/>
              <a:gd name="connsiteY3" fmla="*/ 48355 h 370048"/>
              <a:gd name="connsiteX4" fmla="*/ 1775157 w 1775157"/>
              <a:gd name="connsiteY4" fmla="*/ 289090 h 370048"/>
              <a:gd name="connsiteX5" fmla="*/ 1694199 w 1775157"/>
              <a:gd name="connsiteY5" fmla="*/ 370048 h 370048"/>
              <a:gd name="connsiteX6" fmla="*/ 80958 w 1775157"/>
              <a:gd name="connsiteY6" fmla="*/ 370048 h 370048"/>
              <a:gd name="connsiteX7" fmla="*/ 0 w 1775157"/>
              <a:gd name="connsiteY7" fmla="*/ 289090 h 370048"/>
              <a:gd name="connsiteX8" fmla="*/ 59151 w 1775157"/>
              <a:gd name="connsiteY8" fmla="*/ 97909 h 370048"/>
              <a:gd name="connsiteX0" fmla="*/ 59151 w 1775157"/>
              <a:gd name="connsiteY0" fmla="*/ 192119 h 464258"/>
              <a:gd name="connsiteX1" fmla="*/ 223195 w 1775157"/>
              <a:gd name="connsiteY1" fmla="*/ 94210 h 464258"/>
              <a:gd name="connsiteX2" fmla="*/ 1405997 w 1775157"/>
              <a:gd name="connsiteY2" fmla="*/ 215 h 464258"/>
              <a:gd name="connsiteX3" fmla="*/ 1646628 w 1775157"/>
              <a:gd name="connsiteY3" fmla="*/ 96218 h 464258"/>
              <a:gd name="connsiteX4" fmla="*/ 1646936 w 1775157"/>
              <a:gd name="connsiteY4" fmla="*/ 142565 h 464258"/>
              <a:gd name="connsiteX5" fmla="*/ 1775157 w 1775157"/>
              <a:gd name="connsiteY5" fmla="*/ 383300 h 464258"/>
              <a:gd name="connsiteX6" fmla="*/ 1694199 w 1775157"/>
              <a:gd name="connsiteY6" fmla="*/ 464258 h 464258"/>
              <a:gd name="connsiteX7" fmla="*/ 80958 w 1775157"/>
              <a:gd name="connsiteY7" fmla="*/ 464258 h 464258"/>
              <a:gd name="connsiteX8" fmla="*/ 0 w 1775157"/>
              <a:gd name="connsiteY8" fmla="*/ 383300 h 464258"/>
              <a:gd name="connsiteX9" fmla="*/ 59151 w 1775157"/>
              <a:gd name="connsiteY9" fmla="*/ 192119 h 464258"/>
              <a:gd name="connsiteX0" fmla="*/ 59151 w 1775157"/>
              <a:gd name="connsiteY0" fmla="*/ 192119 h 464258"/>
              <a:gd name="connsiteX1" fmla="*/ 223195 w 1775157"/>
              <a:gd name="connsiteY1" fmla="*/ 94210 h 464258"/>
              <a:gd name="connsiteX2" fmla="*/ 1405997 w 1775157"/>
              <a:gd name="connsiteY2" fmla="*/ 215 h 464258"/>
              <a:gd name="connsiteX3" fmla="*/ 1646628 w 1775157"/>
              <a:gd name="connsiteY3" fmla="*/ 96218 h 464258"/>
              <a:gd name="connsiteX4" fmla="*/ 1646936 w 1775157"/>
              <a:gd name="connsiteY4" fmla="*/ 142565 h 464258"/>
              <a:gd name="connsiteX5" fmla="*/ 1775157 w 1775157"/>
              <a:gd name="connsiteY5" fmla="*/ 383300 h 464258"/>
              <a:gd name="connsiteX6" fmla="*/ 1579369 w 1775157"/>
              <a:gd name="connsiteY6" fmla="*/ 338469 h 464258"/>
              <a:gd name="connsiteX7" fmla="*/ 80958 w 1775157"/>
              <a:gd name="connsiteY7" fmla="*/ 464258 h 464258"/>
              <a:gd name="connsiteX8" fmla="*/ 0 w 1775157"/>
              <a:gd name="connsiteY8" fmla="*/ 383300 h 464258"/>
              <a:gd name="connsiteX9" fmla="*/ 59151 w 1775157"/>
              <a:gd name="connsiteY9" fmla="*/ 192119 h 464258"/>
              <a:gd name="connsiteX0" fmla="*/ 59151 w 1666580"/>
              <a:gd name="connsiteY0" fmla="*/ 192119 h 464258"/>
              <a:gd name="connsiteX1" fmla="*/ 223195 w 1666580"/>
              <a:gd name="connsiteY1" fmla="*/ 94210 h 464258"/>
              <a:gd name="connsiteX2" fmla="*/ 1405997 w 1666580"/>
              <a:gd name="connsiteY2" fmla="*/ 215 h 464258"/>
              <a:gd name="connsiteX3" fmla="*/ 1646628 w 1666580"/>
              <a:gd name="connsiteY3" fmla="*/ 96218 h 464258"/>
              <a:gd name="connsiteX4" fmla="*/ 1646936 w 1666580"/>
              <a:gd name="connsiteY4" fmla="*/ 142565 h 464258"/>
              <a:gd name="connsiteX5" fmla="*/ 1660906 w 1666580"/>
              <a:gd name="connsiteY5" fmla="*/ 275977 h 464258"/>
              <a:gd name="connsiteX6" fmla="*/ 1579369 w 1666580"/>
              <a:gd name="connsiteY6" fmla="*/ 338469 h 464258"/>
              <a:gd name="connsiteX7" fmla="*/ 80958 w 1666580"/>
              <a:gd name="connsiteY7" fmla="*/ 464258 h 464258"/>
              <a:gd name="connsiteX8" fmla="*/ 0 w 1666580"/>
              <a:gd name="connsiteY8" fmla="*/ 383300 h 464258"/>
              <a:gd name="connsiteX9" fmla="*/ 59151 w 1666580"/>
              <a:gd name="connsiteY9" fmla="*/ 192119 h 464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66580" h="464258">
                <a:moveTo>
                  <a:pt x="59151" y="192119"/>
                </a:moveTo>
                <a:cubicBezTo>
                  <a:pt x="59151" y="147407"/>
                  <a:pt x="178483" y="94210"/>
                  <a:pt x="223195" y="94210"/>
                </a:cubicBezTo>
                <a:cubicBezTo>
                  <a:pt x="618617" y="99807"/>
                  <a:pt x="1010575" y="-5382"/>
                  <a:pt x="1405997" y="215"/>
                </a:cubicBezTo>
                <a:lnTo>
                  <a:pt x="1646628" y="96218"/>
                </a:lnTo>
                <a:cubicBezTo>
                  <a:pt x="1691340" y="96218"/>
                  <a:pt x="1646936" y="97853"/>
                  <a:pt x="1646936" y="142565"/>
                </a:cubicBezTo>
                <a:cubicBezTo>
                  <a:pt x="1646936" y="250506"/>
                  <a:pt x="1660906" y="168036"/>
                  <a:pt x="1660906" y="275977"/>
                </a:cubicBezTo>
                <a:cubicBezTo>
                  <a:pt x="1660906" y="320689"/>
                  <a:pt x="1624081" y="338469"/>
                  <a:pt x="1579369" y="338469"/>
                </a:cubicBezTo>
                <a:lnTo>
                  <a:pt x="80958" y="464258"/>
                </a:lnTo>
                <a:cubicBezTo>
                  <a:pt x="36246" y="464258"/>
                  <a:pt x="0" y="428012"/>
                  <a:pt x="0" y="383300"/>
                </a:cubicBezTo>
                <a:lnTo>
                  <a:pt x="59151" y="192119"/>
                </a:lnTo>
                <a:close/>
              </a:path>
            </a:pathLst>
          </a:custGeom>
          <a:solidFill>
            <a:schemeClr val="tx1">
              <a:lumMod val="75000"/>
              <a:lumOff val="25000"/>
            </a:schemeClr>
          </a:solidFill>
          <a:ln>
            <a:solidFill>
              <a:schemeClr val="tx1">
                <a:lumMod val="75000"/>
                <a:lumOff val="25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fr-FR" sz="2400" dirty="0">
                <a:solidFill>
                  <a:schemeClr val="bg1"/>
                </a:solidFill>
                <a:latin typeface="Arial"/>
                <a:cs typeface="Arial"/>
              </a:rPr>
              <a:t>menaces</a:t>
            </a:r>
            <a:endParaRPr lang="fr-FR" sz="2400" dirty="0">
              <a:solidFill>
                <a:schemeClr val="bg1"/>
              </a:solidFill>
            </a:endParaRPr>
          </a:p>
        </p:txBody>
      </p:sp>
      <p:sp>
        <p:nvSpPr>
          <p:cNvPr id="11" name="Rectangle: Rounded Corners 2">
            <a:extLst>
              <a:ext uri="{FF2B5EF4-FFF2-40B4-BE49-F238E27FC236}">
                <a16:creationId xmlns:a16="http://schemas.microsoft.com/office/drawing/2014/main" id="{6BB736AB-0640-EC4E-FE2D-B01D85C59490}"/>
              </a:ext>
            </a:extLst>
          </p:cNvPr>
          <p:cNvSpPr/>
          <p:nvPr/>
        </p:nvSpPr>
        <p:spPr>
          <a:xfrm rot="21442762">
            <a:off x="7222135" y="3725822"/>
            <a:ext cx="606639" cy="550404"/>
          </a:xfrm>
          <a:custGeom>
            <a:avLst/>
            <a:gdLst>
              <a:gd name="connsiteX0" fmla="*/ 0 w 1775157"/>
              <a:gd name="connsiteY0" fmla="*/ 80958 h 485738"/>
              <a:gd name="connsiteX1" fmla="*/ 80958 w 1775157"/>
              <a:gd name="connsiteY1" fmla="*/ 0 h 485738"/>
              <a:gd name="connsiteX2" fmla="*/ 1694199 w 1775157"/>
              <a:gd name="connsiteY2" fmla="*/ 0 h 485738"/>
              <a:gd name="connsiteX3" fmla="*/ 1775157 w 1775157"/>
              <a:gd name="connsiteY3" fmla="*/ 80958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94199 w 1775157"/>
              <a:gd name="connsiteY2" fmla="*/ 0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0 w 1775157"/>
              <a:gd name="connsiteY0" fmla="*/ 80958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0 w 1775157"/>
              <a:gd name="connsiteY8" fmla="*/ 80958 h 485738"/>
              <a:gd name="connsiteX0" fmla="*/ 59151 w 1775157"/>
              <a:gd name="connsiteY0" fmla="*/ 213599 h 485738"/>
              <a:gd name="connsiteX1" fmla="*/ 80958 w 1775157"/>
              <a:gd name="connsiteY1" fmla="*/ 0 h 485738"/>
              <a:gd name="connsiteX2" fmla="*/ 1646628 w 1775157"/>
              <a:gd name="connsiteY2" fmla="*/ 117698 h 485738"/>
              <a:gd name="connsiteX3" fmla="*/ 1646936 w 1775157"/>
              <a:gd name="connsiteY3" fmla="*/ 164045 h 485738"/>
              <a:gd name="connsiteX4" fmla="*/ 1775157 w 1775157"/>
              <a:gd name="connsiteY4" fmla="*/ 404780 h 485738"/>
              <a:gd name="connsiteX5" fmla="*/ 1694199 w 1775157"/>
              <a:gd name="connsiteY5" fmla="*/ 485738 h 485738"/>
              <a:gd name="connsiteX6" fmla="*/ 80958 w 1775157"/>
              <a:gd name="connsiteY6" fmla="*/ 485738 h 485738"/>
              <a:gd name="connsiteX7" fmla="*/ 0 w 1775157"/>
              <a:gd name="connsiteY7" fmla="*/ 404780 h 485738"/>
              <a:gd name="connsiteX8" fmla="*/ 59151 w 1775157"/>
              <a:gd name="connsiteY8" fmla="*/ 213599 h 485738"/>
              <a:gd name="connsiteX0" fmla="*/ 59151 w 1775157"/>
              <a:gd name="connsiteY0" fmla="*/ 97909 h 370048"/>
              <a:gd name="connsiteX1" fmla="*/ 223195 w 1775157"/>
              <a:gd name="connsiteY1" fmla="*/ 0 h 370048"/>
              <a:gd name="connsiteX2" fmla="*/ 1646628 w 1775157"/>
              <a:gd name="connsiteY2" fmla="*/ 2008 h 370048"/>
              <a:gd name="connsiteX3" fmla="*/ 1646936 w 1775157"/>
              <a:gd name="connsiteY3" fmla="*/ 48355 h 370048"/>
              <a:gd name="connsiteX4" fmla="*/ 1775157 w 1775157"/>
              <a:gd name="connsiteY4" fmla="*/ 289090 h 370048"/>
              <a:gd name="connsiteX5" fmla="*/ 1694199 w 1775157"/>
              <a:gd name="connsiteY5" fmla="*/ 370048 h 370048"/>
              <a:gd name="connsiteX6" fmla="*/ 80958 w 1775157"/>
              <a:gd name="connsiteY6" fmla="*/ 370048 h 370048"/>
              <a:gd name="connsiteX7" fmla="*/ 0 w 1775157"/>
              <a:gd name="connsiteY7" fmla="*/ 289090 h 370048"/>
              <a:gd name="connsiteX8" fmla="*/ 59151 w 1775157"/>
              <a:gd name="connsiteY8" fmla="*/ 97909 h 370048"/>
              <a:gd name="connsiteX0" fmla="*/ 59151 w 1775157"/>
              <a:gd name="connsiteY0" fmla="*/ 192119 h 464258"/>
              <a:gd name="connsiteX1" fmla="*/ 223195 w 1775157"/>
              <a:gd name="connsiteY1" fmla="*/ 94210 h 464258"/>
              <a:gd name="connsiteX2" fmla="*/ 1405997 w 1775157"/>
              <a:gd name="connsiteY2" fmla="*/ 215 h 464258"/>
              <a:gd name="connsiteX3" fmla="*/ 1646628 w 1775157"/>
              <a:gd name="connsiteY3" fmla="*/ 96218 h 464258"/>
              <a:gd name="connsiteX4" fmla="*/ 1646936 w 1775157"/>
              <a:gd name="connsiteY4" fmla="*/ 142565 h 464258"/>
              <a:gd name="connsiteX5" fmla="*/ 1775157 w 1775157"/>
              <a:gd name="connsiteY5" fmla="*/ 383300 h 464258"/>
              <a:gd name="connsiteX6" fmla="*/ 1694199 w 1775157"/>
              <a:gd name="connsiteY6" fmla="*/ 464258 h 464258"/>
              <a:gd name="connsiteX7" fmla="*/ 80958 w 1775157"/>
              <a:gd name="connsiteY7" fmla="*/ 464258 h 464258"/>
              <a:gd name="connsiteX8" fmla="*/ 0 w 1775157"/>
              <a:gd name="connsiteY8" fmla="*/ 383300 h 464258"/>
              <a:gd name="connsiteX9" fmla="*/ 59151 w 1775157"/>
              <a:gd name="connsiteY9" fmla="*/ 192119 h 464258"/>
              <a:gd name="connsiteX0" fmla="*/ 59151 w 1775157"/>
              <a:gd name="connsiteY0" fmla="*/ 245837 h 517976"/>
              <a:gd name="connsiteX1" fmla="*/ 205983 w 1775157"/>
              <a:gd name="connsiteY1" fmla="*/ 0 h 517976"/>
              <a:gd name="connsiteX2" fmla="*/ 1405997 w 1775157"/>
              <a:gd name="connsiteY2" fmla="*/ 53933 h 517976"/>
              <a:gd name="connsiteX3" fmla="*/ 1646628 w 1775157"/>
              <a:gd name="connsiteY3" fmla="*/ 149936 h 517976"/>
              <a:gd name="connsiteX4" fmla="*/ 1646936 w 1775157"/>
              <a:gd name="connsiteY4" fmla="*/ 196283 h 517976"/>
              <a:gd name="connsiteX5" fmla="*/ 1775157 w 1775157"/>
              <a:gd name="connsiteY5" fmla="*/ 437018 h 517976"/>
              <a:gd name="connsiteX6" fmla="*/ 1694199 w 1775157"/>
              <a:gd name="connsiteY6" fmla="*/ 517976 h 517976"/>
              <a:gd name="connsiteX7" fmla="*/ 80958 w 1775157"/>
              <a:gd name="connsiteY7" fmla="*/ 517976 h 517976"/>
              <a:gd name="connsiteX8" fmla="*/ 0 w 1775157"/>
              <a:gd name="connsiteY8" fmla="*/ 437018 h 517976"/>
              <a:gd name="connsiteX9" fmla="*/ 59151 w 1775157"/>
              <a:gd name="connsiteY9" fmla="*/ 245837 h 517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75157" h="517976">
                <a:moveTo>
                  <a:pt x="59151" y="245837"/>
                </a:moveTo>
                <a:cubicBezTo>
                  <a:pt x="59151" y="201125"/>
                  <a:pt x="161271" y="0"/>
                  <a:pt x="205983" y="0"/>
                </a:cubicBezTo>
                <a:cubicBezTo>
                  <a:pt x="601405" y="5597"/>
                  <a:pt x="1010575" y="48336"/>
                  <a:pt x="1405997" y="53933"/>
                </a:cubicBezTo>
                <a:lnTo>
                  <a:pt x="1646628" y="149936"/>
                </a:lnTo>
                <a:cubicBezTo>
                  <a:pt x="1691340" y="149936"/>
                  <a:pt x="1646936" y="151571"/>
                  <a:pt x="1646936" y="196283"/>
                </a:cubicBezTo>
                <a:cubicBezTo>
                  <a:pt x="1646936" y="304224"/>
                  <a:pt x="1775157" y="329077"/>
                  <a:pt x="1775157" y="437018"/>
                </a:cubicBezTo>
                <a:cubicBezTo>
                  <a:pt x="1775157" y="481730"/>
                  <a:pt x="1738911" y="517976"/>
                  <a:pt x="1694199" y="517976"/>
                </a:cubicBezTo>
                <a:lnTo>
                  <a:pt x="80958" y="517976"/>
                </a:lnTo>
                <a:cubicBezTo>
                  <a:pt x="36246" y="517976"/>
                  <a:pt x="0" y="481730"/>
                  <a:pt x="0" y="437018"/>
                </a:cubicBezTo>
                <a:lnTo>
                  <a:pt x="59151" y="245837"/>
                </a:lnTo>
                <a:close/>
              </a:path>
            </a:pathLst>
          </a:custGeom>
          <a:solidFill>
            <a:schemeClr val="tx1">
              <a:lumMod val="75000"/>
              <a:lumOff val="25000"/>
            </a:schemeClr>
          </a:solidFill>
          <a:ln>
            <a:solidFill>
              <a:schemeClr val="tx1">
                <a:lumMod val="75000"/>
                <a:lumOff val="25000"/>
              </a:schemeClr>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3200" dirty="0">
                <a:solidFill>
                  <a:schemeClr val="bg1"/>
                </a:solidFill>
                <a:latin typeface="Arial"/>
                <a:cs typeface="Arial"/>
              </a:rPr>
              <a:t>M</a:t>
            </a:r>
            <a:endParaRPr lang="fr-FR" sz="3200" dirty="0">
              <a:solidFill>
                <a:schemeClr val="bg1"/>
              </a:solidFill>
            </a:endParaRPr>
          </a:p>
        </p:txBody>
      </p:sp>
      <p:sp>
        <p:nvSpPr>
          <p:cNvPr id="321" name="Google Shape;321;p5"/>
          <p:cNvSpPr/>
          <p:nvPr/>
        </p:nvSpPr>
        <p:spPr>
          <a:xfrm>
            <a:off x="4350001" y="1534942"/>
            <a:ext cx="2752725" cy="211755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19" name="Google Shape;319;p5"/>
          <p:cNvSpPr/>
          <p:nvPr/>
        </p:nvSpPr>
        <p:spPr>
          <a:xfrm>
            <a:off x="7166611" y="3570553"/>
            <a:ext cx="2752725" cy="286311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18" name="Google Shape;318;p5"/>
          <p:cNvSpPr/>
          <p:nvPr/>
        </p:nvSpPr>
        <p:spPr>
          <a:xfrm>
            <a:off x="7031736" y="1542190"/>
            <a:ext cx="2878587" cy="211755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320" name="Google Shape;320;p5"/>
          <p:cNvSpPr/>
          <p:nvPr/>
        </p:nvSpPr>
        <p:spPr>
          <a:xfrm>
            <a:off x="4387545" y="3591963"/>
            <a:ext cx="2779066" cy="286311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1"/>
                                          </p:stCondLst>
                                        </p:cTn>
                                        <p:tgtEl>
                                          <p:spTgt spid="314"/>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1"/>
                                          </p:stCondLst>
                                        </p:cTn>
                                        <p:tgtEl>
                                          <p:spTgt spid="321"/>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1"/>
                                          </p:stCondLst>
                                        </p:cTn>
                                        <p:tgtEl>
                                          <p:spTgt spid="315"/>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1"/>
                                          </p:stCondLst>
                                        </p:cTn>
                                        <p:tgtEl>
                                          <p:spTgt spid="31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1"/>
                                          </p:stCondLst>
                                        </p:cTn>
                                        <p:tgtEl>
                                          <p:spTgt spid="316"/>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1"/>
                                          </p:stCondLst>
                                        </p:cTn>
                                        <p:tgtEl>
                                          <p:spTgt spid="320"/>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1"/>
                                          </p:stCondLst>
                                        </p:cTn>
                                        <p:tgtEl>
                                          <p:spTgt spid="317"/>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1"/>
                                          </p:stCondLst>
                                        </p:cTn>
                                        <p:tgtEl>
                                          <p:spTgt spid="3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6"/>
          <p:cNvSpPr txBox="1">
            <a:spLocks noGrp="1"/>
          </p:cNvSpPr>
          <p:nvPr>
            <p:ph type="body" idx="1"/>
          </p:nvPr>
        </p:nvSpPr>
        <p:spPr>
          <a:xfrm>
            <a:off x="838200" y="1478857"/>
            <a:ext cx="4642104" cy="4639309"/>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fr-FR" dirty="0"/>
              <a:t>Cadre d'évaluation :</a:t>
            </a:r>
            <a:endParaRPr dirty="0"/>
          </a:p>
          <a:p>
            <a:pPr marL="685800" lvl="1" indent="-228600" algn="l" rtl="0">
              <a:lnSpc>
                <a:spcPct val="90000"/>
              </a:lnSpc>
              <a:spcBef>
                <a:spcPts val="1000"/>
              </a:spcBef>
              <a:spcAft>
                <a:spcPts val="0"/>
              </a:spcAft>
              <a:buSzPts val="2400"/>
              <a:buFont typeface="Noto Sans Symbols"/>
              <a:buChar char="▪"/>
            </a:pPr>
            <a:r>
              <a:rPr lang="fr-FR" dirty="0"/>
              <a:t>Forces</a:t>
            </a:r>
            <a:endParaRPr dirty="0"/>
          </a:p>
          <a:p>
            <a:pPr marL="685800" lvl="1" indent="-228600" algn="l" rtl="0">
              <a:lnSpc>
                <a:spcPct val="90000"/>
              </a:lnSpc>
              <a:spcBef>
                <a:spcPts val="1000"/>
              </a:spcBef>
              <a:spcAft>
                <a:spcPts val="0"/>
              </a:spcAft>
              <a:buSzPts val="2400"/>
              <a:buFont typeface="Noto Sans Symbols"/>
              <a:buChar char="▪"/>
            </a:pPr>
            <a:r>
              <a:rPr lang="fr-FR" dirty="0"/>
              <a:t>Faiblesses</a:t>
            </a:r>
            <a:endParaRPr dirty="0"/>
          </a:p>
          <a:p>
            <a:pPr marL="685800" lvl="1" indent="-228600" algn="l" rtl="0">
              <a:lnSpc>
                <a:spcPct val="90000"/>
              </a:lnSpc>
              <a:spcBef>
                <a:spcPts val="1000"/>
              </a:spcBef>
              <a:spcAft>
                <a:spcPts val="0"/>
              </a:spcAft>
              <a:buSzPts val="2400"/>
              <a:buFont typeface="Noto Sans Symbols"/>
              <a:buChar char="▪"/>
            </a:pPr>
            <a:r>
              <a:rPr lang="fr-FR" dirty="0"/>
              <a:t>Opportunités</a:t>
            </a:r>
            <a:endParaRPr dirty="0"/>
          </a:p>
          <a:p>
            <a:pPr marL="685800" lvl="1" indent="-228600" algn="l" rtl="0">
              <a:lnSpc>
                <a:spcPct val="90000"/>
              </a:lnSpc>
              <a:spcBef>
                <a:spcPts val="1000"/>
              </a:spcBef>
              <a:spcAft>
                <a:spcPts val="0"/>
              </a:spcAft>
              <a:buSzPts val="2400"/>
              <a:buFont typeface="Noto Sans Symbols"/>
              <a:buChar char="▪"/>
            </a:pPr>
            <a:r>
              <a:rPr lang="fr-FR" dirty="0"/>
              <a:t>Menaces</a:t>
            </a:r>
            <a:endParaRPr dirty="0"/>
          </a:p>
          <a:p>
            <a:pPr marL="228600" lvl="0" indent="-228600" algn="l" rtl="0">
              <a:lnSpc>
                <a:spcPct val="90000"/>
              </a:lnSpc>
              <a:spcBef>
                <a:spcPts val="1000"/>
              </a:spcBef>
              <a:spcAft>
                <a:spcPts val="0"/>
              </a:spcAft>
              <a:buClr>
                <a:schemeClr val="dk1"/>
              </a:buClr>
              <a:buSzPts val="2800"/>
              <a:buChar char="•"/>
            </a:pPr>
            <a:r>
              <a:rPr lang="fr-FR" dirty="0"/>
              <a:t>Analyse des facteurs internes et externes</a:t>
            </a:r>
            <a:endParaRPr dirty="0"/>
          </a:p>
          <a:p>
            <a:pPr marL="228600" lvl="0" indent="-228600" algn="l" rtl="0">
              <a:lnSpc>
                <a:spcPct val="90000"/>
              </a:lnSpc>
              <a:spcBef>
                <a:spcPts val="1000"/>
              </a:spcBef>
              <a:spcAft>
                <a:spcPts val="0"/>
              </a:spcAft>
              <a:buClr>
                <a:schemeClr val="dk1"/>
              </a:buClr>
              <a:buSzPts val="2800"/>
              <a:buChar char="•"/>
            </a:pPr>
            <a:r>
              <a:rPr lang="fr-FR" dirty="0"/>
              <a:t>Activité interactive </a:t>
            </a:r>
            <a:br>
              <a:rPr lang="fr-FR" dirty="0"/>
            </a:br>
            <a:r>
              <a:rPr lang="fr-FR" dirty="0"/>
              <a:t>et participative</a:t>
            </a:r>
            <a:endParaRPr dirty="0"/>
          </a:p>
          <a:p>
            <a:pPr marL="228600" lvl="0" indent="-50800" algn="l" rtl="0">
              <a:lnSpc>
                <a:spcPct val="90000"/>
              </a:lnSpc>
              <a:spcBef>
                <a:spcPts val="1000"/>
              </a:spcBef>
              <a:spcAft>
                <a:spcPts val="0"/>
              </a:spcAft>
              <a:buClr>
                <a:schemeClr val="dk1"/>
              </a:buClr>
              <a:buSzPts val="2800"/>
              <a:buNone/>
            </a:pPr>
            <a:endParaRPr dirty="0"/>
          </a:p>
          <a:p>
            <a:pPr marL="0" lvl="0" indent="0" algn="l" rtl="0">
              <a:lnSpc>
                <a:spcPct val="90000"/>
              </a:lnSpc>
              <a:spcBef>
                <a:spcPts val="1000"/>
              </a:spcBef>
              <a:spcAft>
                <a:spcPts val="0"/>
              </a:spcAft>
              <a:buClr>
                <a:schemeClr val="dk1"/>
              </a:buClr>
              <a:buSzPts val="2800"/>
              <a:buNone/>
            </a:pPr>
            <a:endParaRPr dirty="0"/>
          </a:p>
        </p:txBody>
      </p:sp>
      <p:sp>
        <p:nvSpPr>
          <p:cNvPr id="328" name="Google Shape;328;p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Analyse FFOM</a:t>
            </a:r>
            <a:endParaRPr dirty="0">
              <a:latin typeface="Franklin Gothic Medium" panose="020B0603020102020204" pitchFamily="34" charset="0"/>
            </a:endParaRPr>
          </a:p>
        </p:txBody>
      </p:sp>
      <p:grpSp>
        <p:nvGrpSpPr>
          <p:cNvPr id="329" name="Google Shape;329;p6"/>
          <p:cNvGrpSpPr/>
          <p:nvPr/>
        </p:nvGrpSpPr>
        <p:grpSpPr>
          <a:xfrm>
            <a:off x="5484409" y="1835845"/>
            <a:ext cx="6087790" cy="3881598"/>
            <a:chOff x="4105" y="578545"/>
            <a:chExt cx="6087790" cy="3881598"/>
          </a:xfrm>
        </p:grpSpPr>
        <p:sp>
          <p:nvSpPr>
            <p:cNvPr id="330" name="Google Shape;330;p6"/>
            <p:cNvSpPr/>
            <p:nvPr/>
          </p:nvSpPr>
          <p:spPr>
            <a:xfrm>
              <a:off x="4704214" y="2387011"/>
              <a:ext cx="109974" cy="1255979"/>
            </a:xfrm>
            <a:custGeom>
              <a:avLst/>
              <a:gdLst/>
              <a:ahLst/>
              <a:cxnLst/>
              <a:rect l="l" t="t" r="r" b="b"/>
              <a:pathLst>
                <a:path w="120000" h="120000" extrusionOk="0">
                  <a:moveTo>
                    <a:pt x="0" y="0"/>
                  </a:moveTo>
                  <a:lnTo>
                    <a:pt x="0" y="120000"/>
                  </a:lnTo>
                  <a:lnTo>
                    <a:pt x="120000" y="120000"/>
                  </a:lnTo>
                </a:path>
              </a:pathLst>
            </a:custGeom>
            <a:noFill/>
            <a:ln w="38100" cap="flat" cmpd="sng">
              <a:solidFill>
                <a:schemeClr val="dk1"/>
              </a:solidFill>
              <a:prstDash val="solid"/>
              <a:miter lim="800000"/>
              <a:headEnd type="none" w="sm" len="sm"/>
              <a:tailEnd type="none" w="sm" len="sm"/>
            </a:ln>
          </p:spPr>
          <p:txBody>
            <a:bodyPr/>
            <a:lstStyle/>
            <a:p>
              <a:endParaRPr lang="fr-FR"/>
            </a:p>
          </p:txBody>
        </p:sp>
        <p:sp>
          <p:nvSpPr>
            <p:cNvPr id="331" name="Google Shape;331;p6"/>
            <p:cNvSpPr/>
            <p:nvPr/>
          </p:nvSpPr>
          <p:spPr>
            <a:xfrm>
              <a:off x="4594239" y="2387011"/>
              <a:ext cx="109974" cy="1255979"/>
            </a:xfrm>
            <a:custGeom>
              <a:avLst/>
              <a:gdLst/>
              <a:ahLst/>
              <a:cxnLst/>
              <a:rect l="l" t="t" r="r" b="b"/>
              <a:pathLst>
                <a:path w="120000" h="120000" extrusionOk="0">
                  <a:moveTo>
                    <a:pt x="120000" y="0"/>
                  </a:moveTo>
                  <a:lnTo>
                    <a:pt x="120000" y="120000"/>
                  </a:lnTo>
                  <a:lnTo>
                    <a:pt x="0" y="120000"/>
                  </a:lnTo>
                </a:path>
              </a:pathLst>
            </a:custGeom>
            <a:noFill/>
            <a:ln w="38100" cap="flat" cmpd="sng">
              <a:solidFill>
                <a:schemeClr val="dk1"/>
              </a:solidFill>
              <a:prstDash val="solid"/>
              <a:miter lim="800000"/>
              <a:headEnd type="none" w="sm" len="sm"/>
              <a:tailEnd type="none" w="sm" len="sm"/>
            </a:ln>
          </p:spPr>
          <p:txBody>
            <a:bodyPr/>
            <a:lstStyle/>
            <a:p>
              <a:endParaRPr lang="fr-FR"/>
            </a:p>
          </p:txBody>
        </p:sp>
        <p:sp>
          <p:nvSpPr>
            <p:cNvPr id="332" name="Google Shape;332;p6"/>
            <p:cNvSpPr/>
            <p:nvPr/>
          </p:nvSpPr>
          <p:spPr>
            <a:xfrm>
              <a:off x="3051755" y="1352893"/>
              <a:ext cx="264777" cy="717286"/>
            </a:xfrm>
            <a:custGeom>
              <a:avLst/>
              <a:gdLst/>
              <a:ahLst/>
              <a:cxnLst/>
              <a:rect l="l" t="t" r="r" b="b"/>
              <a:pathLst>
                <a:path w="120000" h="120000" extrusionOk="0">
                  <a:moveTo>
                    <a:pt x="0" y="0"/>
                  </a:moveTo>
                  <a:lnTo>
                    <a:pt x="0" y="120000"/>
                  </a:lnTo>
                  <a:lnTo>
                    <a:pt x="120000" y="120000"/>
                  </a:lnTo>
                </a:path>
              </a:pathLst>
            </a:custGeom>
            <a:noFill/>
            <a:ln w="38100" cap="flat" cmpd="sng">
              <a:solidFill>
                <a:schemeClr val="dk1"/>
              </a:solidFill>
              <a:prstDash val="solid"/>
              <a:miter lim="800000"/>
              <a:headEnd type="none" w="sm" len="sm"/>
              <a:tailEnd type="none" w="sm" len="sm"/>
            </a:ln>
          </p:spPr>
          <p:txBody>
            <a:bodyPr/>
            <a:lstStyle/>
            <a:p>
              <a:endParaRPr lang="fr-FR"/>
            </a:p>
          </p:txBody>
        </p:sp>
        <p:sp>
          <p:nvSpPr>
            <p:cNvPr id="333" name="Google Shape;333;p6"/>
            <p:cNvSpPr/>
            <p:nvPr/>
          </p:nvSpPr>
          <p:spPr>
            <a:xfrm>
              <a:off x="1391786" y="2387011"/>
              <a:ext cx="109974" cy="1249579"/>
            </a:xfrm>
            <a:custGeom>
              <a:avLst/>
              <a:gdLst/>
              <a:ahLst/>
              <a:cxnLst/>
              <a:rect l="l" t="t" r="r" b="b"/>
              <a:pathLst>
                <a:path w="120000" h="120000" extrusionOk="0">
                  <a:moveTo>
                    <a:pt x="0" y="0"/>
                  </a:moveTo>
                  <a:lnTo>
                    <a:pt x="0" y="120000"/>
                  </a:lnTo>
                  <a:lnTo>
                    <a:pt x="120000" y="120000"/>
                  </a:lnTo>
                </a:path>
              </a:pathLst>
            </a:custGeom>
            <a:noFill/>
            <a:ln w="38100" cap="flat" cmpd="sng">
              <a:solidFill>
                <a:schemeClr val="dk1"/>
              </a:solidFill>
              <a:prstDash val="solid"/>
              <a:miter lim="800000"/>
              <a:headEnd type="none" w="sm" len="sm"/>
              <a:tailEnd type="none" w="sm" len="sm"/>
            </a:ln>
          </p:spPr>
          <p:txBody>
            <a:bodyPr/>
            <a:lstStyle/>
            <a:p>
              <a:endParaRPr lang="fr-FR"/>
            </a:p>
          </p:txBody>
        </p:sp>
        <p:sp>
          <p:nvSpPr>
            <p:cNvPr id="334" name="Google Shape;334;p6"/>
            <p:cNvSpPr/>
            <p:nvPr/>
          </p:nvSpPr>
          <p:spPr>
            <a:xfrm>
              <a:off x="1281812" y="2387011"/>
              <a:ext cx="109974" cy="1244709"/>
            </a:xfrm>
            <a:custGeom>
              <a:avLst/>
              <a:gdLst/>
              <a:ahLst/>
              <a:cxnLst/>
              <a:rect l="l" t="t" r="r" b="b"/>
              <a:pathLst>
                <a:path w="120000" h="120000" extrusionOk="0">
                  <a:moveTo>
                    <a:pt x="120000" y="0"/>
                  </a:moveTo>
                  <a:lnTo>
                    <a:pt x="120000" y="120000"/>
                  </a:lnTo>
                  <a:lnTo>
                    <a:pt x="0" y="120000"/>
                  </a:lnTo>
                </a:path>
              </a:pathLst>
            </a:custGeom>
            <a:noFill/>
            <a:ln w="38100" cap="flat" cmpd="sng">
              <a:solidFill>
                <a:schemeClr val="dk1"/>
              </a:solidFill>
              <a:prstDash val="solid"/>
              <a:miter lim="800000"/>
              <a:headEnd type="none" w="sm" len="sm"/>
              <a:tailEnd type="none" w="sm" len="sm"/>
            </a:ln>
          </p:spPr>
          <p:txBody>
            <a:bodyPr/>
            <a:lstStyle/>
            <a:p>
              <a:endParaRPr lang="fr-FR"/>
            </a:p>
          </p:txBody>
        </p:sp>
        <p:sp>
          <p:nvSpPr>
            <p:cNvPr id="335" name="Google Shape;335;p6"/>
            <p:cNvSpPr/>
            <p:nvPr/>
          </p:nvSpPr>
          <p:spPr>
            <a:xfrm>
              <a:off x="2779468" y="1352893"/>
              <a:ext cx="272286" cy="717286"/>
            </a:xfrm>
            <a:custGeom>
              <a:avLst/>
              <a:gdLst/>
              <a:ahLst/>
              <a:cxnLst/>
              <a:rect l="l" t="t" r="r" b="b"/>
              <a:pathLst>
                <a:path w="120000" h="120000" extrusionOk="0">
                  <a:moveTo>
                    <a:pt x="120000" y="0"/>
                  </a:moveTo>
                  <a:lnTo>
                    <a:pt x="120000" y="120000"/>
                  </a:lnTo>
                  <a:lnTo>
                    <a:pt x="0" y="120000"/>
                  </a:lnTo>
                </a:path>
              </a:pathLst>
            </a:custGeom>
            <a:noFill/>
            <a:ln w="38100" cap="flat" cmpd="sng">
              <a:solidFill>
                <a:schemeClr val="dk1"/>
              </a:solidFill>
              <a:prstDash val="solid"/>
              <a:miter lim="800000"/>
              <a:headEnd type="none" w="sm" len="sm"/>
              <a:tailEnd type="none" w="sm" len="sm"/>
            </a:ln>
          </p:spPr>
          <p:txBody>
            <a:bodyPr/>
            <a:lstStyle/>
            <a:p>
              <a:endParaRPr lang="fr-FR"/>
            </a:p>
          </p:txBody>
        </p:sp>
        <p:sp>
          <p:nvSpPr>
            <p:cNvPr id="336" name="Google Shape;336;p6"/>
            <p:cNvSpPr/>
            <p:nvPr/>
          </p:nvSpPr>
          <p:spPr>
            <a:xfrm>
              <a:off x="1987294" y="578545"/>
              <a:ext cx="2128921" cy="774347"/>
            </a:xfrm>
            <a:prstGeom prst="rect">
              <a:avLst/>
            </a:prstGeom>
            <a:noFill/>
            <a:ln w="57150" cap="flat" cmpd="sng">
              <a:solidFill>
                <a:srgbClr val="0065A4"/>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6"/>
            <p:cNvSpPr txBox="1"/>
            <p:nvPr/>
          </p:nvSpPr>
          <p:spPr>
            <a:xfrm>
              <a:off x="1987294" y="578545"/>
              <a:ext cx="2128921" cy="774347"/>
            </a:xfrm>
            <a:prstGeom prst="rect">
              <a:avLst/>
            </a:prstGeom>
            <a:noFill/>
            <a:ln>
              <a:noFill/>
            </a:ln>
          </p:spPr>
          <p:txBody>
            <a:bodyPr spcFirstLastPara="1" wrap="square" lIns="15225" tIns="15225" rIns="15225" bIns="15225" anchor="ctr"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dirty="0">
                  <a:solidFill>
                    <a:schemeClr val="dk1"/>
                  </a:solidFill>
                  <a:latin typeface="Arial"/>
                  <a:ea typeface="Arial"/>
                  <a:cs typeface="Arial"/>
                  <a:sym typeface="Arial"/>
                </a:rPr>
                <a:t>Analyse stratégique</a:t>
              </a:r>
              <a:endParaRPr dirty="0"/>
            </a:p>
          </p:txBody>
        </p:sp>
        <p:sp>
          <p:nvSpPr>
            <p:cNvPr id="338" name="Google Shape;338;p6"/>
            <p:cNvSpPr/>
            <p:nvPr/>
          </p:nvSpPr>
          <p:spPr>
            <a:xfrm>
              <a:off x="4105" y="1753347"/>
              <a:ext cx="2775363" cy="633663"/>
            </a:xfrm>
            <a:prstGeom prst="rect">
              <a:avLst/>
            </a:prstGeom>
            <a:noFill/>
            <a:ln w="57150" cap="flat" cmpd="sng">
              <a:solidFill>
                <a:srgbClr val="F7941D"/>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6"/>
            <p:cNvSpPr txBox="1"/>
            <p:nvPr/>
          </p:nvSpPr>
          <p:spPr>
            <a:xfrm>
              <a:off x="4105" y="1753347"/>
              <a:ext cx="2775363" cy="633663"/>
            </a:xfrm>
            <a:prstGeom prst="rect">
              <a:avLst/>
            </a:prstGeom>
            <a:noFill/>
            <a:ln>
              <a:noFill/>
            </a:ln>
          </p:spPr>
          <p:txBody>
            <a:bodyPr spcFirstLastPara="1" wrap="square" lIns="12700" tIns="12700" rIns="12700" bIns="12700" anchor="ctr" anchorCtr="0">
              <a:noAutofit/>
            </a:bodyPr>
            <a:lstStyle/>
            <a:p>
              <a:pPr marL="0" marR="0" lvl="0" indent="0" algn="ctr" rtl="0">
                <a:lnSpc>
                  <a:spcPct val="90000"/>
                </a:lnSpc>
                <a:spcBef>
                  <a:spcPts val="0"/>
                </a:spcBef>
                <a:spcAft>
                  <a:spcPts val="0"/>
                </a:spcAft>
                <a:buClr>
                  <a:schemeClr val="dk1"/>
                </a:buClr>
                <a:buSzPts val="2000"/>
                <a:buFont typeface="Arial"/>
                <a:buNone/>
              </a:pPr>
              <a:r>
                <a:rPr lang="fr-FR" sz="2000" dirty="0">
                  <a:solidFill>
                    <a:schemeClr val="dk1"/>
                  </a:solidFill>
                  <a:latin typeface="Arial"/>
                  <a:ea typeface="Arial"/>
                  <a:cs typeface="Arial"/>
                  <a:sym typeface="Arial"/>
                </a:rPr>
                <a:t>Interne</a:t>
              </a:r>
              <a:endParaRPr dirty="0"/>
            </a:p>
          </p:txBody>
        </p:sp>
        <p:sp>
          <p:nvSpPr>
            <p:cNvPr id="340" name="Google Shape;340;p6"/>
            <p:cNvSpPr/>
            <p:nvPr/>
          </p:nvSpPr>
          <p:spPr>
            <a:xfrm>
              <a:off x="10682" y="2825836"/>
              <a:ext cx="1271129" cy="1611768"/>
            </a:xfrm>
            <a:prstGeom prst="rect">
              <a:avLst/>
            </a:prstGeom>
            <a:noFill/>
            <a:ln w="57150" cap="flat" cmpd="sng">
              <a:solidFill>
                <a:srgbClr val="00953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6"/>
            <p:cNvSpPr txBox="1"/>
            <p:nvPr/>
          </p:nvSpPr>
          <p:spPr>
            <a:xfrm>
              <a:off x="10682" y="2825836"/>
              <a:ext cx="1271129" cy="1611768"/>
            </a:xfrm>
            <a:prstGeom prst="rect">
              <a:avLst/>
            </a:prstGeom>
            <a:noFill/>
            <a:ln>
              <a:noFill/>
            </a:ln>
          </p:spPr>
          <p:txBody>
            <a:bodyPr spcFirstLastPara="1" wrap="square" lIns="11425" tIns="11425" rIns="11425" bIns="11425"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en-US" sz="1800" dirty="0">
                  <a:solidFill>
                    <a:schemeClr val="dk1"/>
                  </a:solidFill>
                  <a:latin typeface="Arial"/>
                  <a:ea typeface="Arial"/>
                  <a:cs typeface="Arial"/>
                  <a:sym typeface="Arial"/>
                </a:rPr>
                <a:t>Forces</a:t>
              </a:r>
              <a:endParaRPr dirty="0"/>
            </a:p>
            <a:p>
              <a:pPr marL="0" marR="0" lvl="0" indent="0" algn="ctr" rtl="0">
                <a:lnSpc>
                  <a:spcPct val="90000"/>
                </a:lnSpc>
                <a:spcBef>
                  <a:spcPts val="630"/>
                </a:spcBef>
                <a:spcAft>
                  <a:spcPts val="0"/>
                </a:spcAft>
                <a:buClr>
                  <a:schemeClr val="dk1"/>
                </a:buClr>
                <a:buSzPts val="1800"/>
                <a:buFont typeface="Arial"/>
                <a:buNone/>
              </a:pPr>
              <a:r>
                <a:rPr lang="fr-FR" sz="1800" dirty="0">
                  <a:solidFill>
                    <a:schemeClr val="dk1"/>
                  </a:solidFill>
                  <a:latin typeface="Arial"/>
                  <a:ea typeface="Arial"/>
                  <a:cs typeface="Arial"/>
                  <a:sym typeface="Arial"/>
                </a:rPr>
                <a:t>construire ; améliorer</a:t>
              </a:r>
              <a:endParaRPr dirty="0"/>
            </a:p>
          </p:txBody>
        </p:sp>
        <p:sp>
          <p:nvSpPr>
            <p:cNvPr id="342" name="Google Shape;342;p6"/>
            <p:cNvSpPr/>
            <p:nvPr/>
          </p:nvSpPr>
          <p:spPr>
            <a:xfrm>
              <a:off x="1501761" y="2825836"/>
              <a:ext cx="1440019" cy="1621508"/>
            </a:xfrm>
            <a:prstGeom prst="rect">
              <a:avLst/>
            </a:prstGeom>
            <a:noFill/>
            <a:ln w="57150" cap="flat" cmpd="sng">
              <a:solidFill>
                <a:srgbClr val="00953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6"/>
            <p:cNvSpPr txBox="1"/>
            <p:nvPr/>
          </p:nvSpPr>
          <p:spPr>
            <a:xfrm>
              <a:off x="1501761" y="2825836"/>
              <a:ext cx="1440019" cy="1621508"/>
            </a:xfrm>
            <a:prstGeom prst="rect">
              <a:avLst/>
            </a:prstGeom>
            <a:noFill/>
            <a:ln>
              <a:noFill/>
            </a:ln>
          </p:spPr>
          <p:txBody>
            <a:bodyPr spcFirstLastPara="1" wrap="square" lIns="11425" tIns="11425" rIns="11425" bIns="11425"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fr-FR" sz="1800">
                  <a:solidFill>
                    <a:schemeClr val="dk1"/>
                  </a:solidFill>
                  <a:latin typeface="Arial"/>
                  <a:ea typeface="Arial"/>
                  <a:cs typeface="Arial"/>
                  <a:sym typeface="Arial"/>
                </a:rPr>
                <a:t>Faiblesses</a:t>
              </a:r>
              <a:endParaRPr/>
            </a:p>
            <a:p>
              <a:pPr marL="0" marR="0" lvl="0" indent="0" algn="ctr" rtl="0">
                <a:lnSpc>
                  <a:spcPct val="90000"/>
                </a:lnSpc>
                <a:spcBef>
                  <a:spcPts val="630"/>
                </a:spcBef>
                <a:spcAft>
                  <a:spcPts val="0"/>
                </a:spcAft>
                <a:buClr>
                  <a:schemeClr val="dk1"/>
                </a:buClr>
                <a:buSzPts val="1800"/>
                <a:buFont typeface="Arial"/>
                <a:buNone/>
              </a:pPr>
              <a:r>
                <a:rPr lang="fr-FR" sz="1800">
                  <a:solidFill>
                    <a:schemeClr val="dk1"/>
                  </a:solidFill>
                  <a:latin typeface="Arial"/>
                  <a:ea typeface="Arial"/>
                  <a:cs typeface="Arial"/>
                  <a:sym typeface="Arial"/>
                </a:rPr>
                <a:t>résoudre ; réduire</a:t>
              </a:r>
              <a:endParaRPr/>
            </a:p>
          </p:txBody>
        </p:sp>
        <p:sp>
          <p:nvSpPr>
            <p:cNvPr id="344" name="Google Shape;344;p6"/>
            <p:cNvSpPr/>
            <p:nvPr/>
          </p:nvSpPr>
          <p:spPr>
            <a:xfrm>
              <a:off x="3316532" y="1753347"/>
              <a:ext cx="2775363" cy="633663"/>
            </a:xfrm>
            <a:prstGeom prst="rect">
              <a:avLst/>
            </a:prstGeom>
            <a:noFill/>
            <a:ln w="57150" cap="flat" cmpd="sng">
              <a:solidFill>
                <a:srgbClr val="F7941D"/>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6"/>
            <p:cNvSpPr txBox="1"/>
            <p:nvPr/>
          </p:nvSpPr>
          <p:spPr>
            <a:xfrm>
              <a:off x="3316532" y="1753347"/>
              <a:ext cx="2775363" cy="633663"/>
            </a:xfrm>
            <a:prstGeom prst="rect">
              <a:avLst/>
            </a:prstGeom>
            <a:noFill/>
            <a:ln>
              <a:noFill/>
            </a:ln>
          </p:spPr>
          <p:txBody>
            <a:bodyPr spcFirstLastPara="1" wrap="square" lIns="12700" tIns="12700" rIns="12700" bIns="12700" anchor="ctr" anchorCtr="0">
              <a:noAutofit/>
            </a:bodyPr>
            <a:lstStyle/>
            <a:p>
              <a:pPr marL="0" marR="0" lvl="0" indent="0" algn="ctr" rtl="0">
                <a:lnSpc>
                  <a:spcPct val="90000"/>
                </a:lnSpc>
                <a:spcBef>
                  <a:spcPts val="0"/>
                </a:spcBef>
                <a:spcAft>
                  <a:spcPts val="0"/>
                </a:spcAft>
                <a:buClr>
                  <a:schemeClr val="dk1"/>
                </a:buClr>
                <a:buSzPts val="2000"/>
                <a:buFont typeface="Arial"/>
                <a:buNone/>
              </a:pPr>
              <a:r>
                <a:rPr lang="fr-FR" sz="2000">
                  <a:solidFill>
                    <a:schemeClr val="dk1"/>
                  </a:solidFill>
                  <a:latin typeface="Arial"/>
                  <a:ea typeface="Arial"/>
                  <a:cs typeface="Arial"/>
                  <a:sym typeface="Arial"/>
                </a:rPr>
                <a:t>Externe</a:t>
              </a:r>
              <a:endParaRPr/>
            </a:p>
          </p:txBody>
        </p:sp>
        <p:sp>
          <p:nvSpPr>
            <p:cNvPr id="346" name="Google Shape;346;p6"/>
            <p:cNvSpPr/>
            <p:nvPr/>
          </p:nvSpPr>
          <p:spPr>
            <a:xfrm>
              <a:off x="3161730" y="2825836"/>
              <a:ext cx="1432509" cy="1634307"/>
            </a:xfrm>
            <a:prstGeom prst="rect">
              <a:avLst/>
            </a:prstGeom>
            <a:noFill/>
            <a:ln w="57150" cap="flat" cmpd="sng">
              <a:solidFill>
                <a:srgbClr val="00953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6"/>
            <p:cNvSpPr txBox="1"/>
            <p:nvPr/>
          </p:nvSpPr>
          <p:spPr>
            <a:xfrm>
              <a:off x="3161730" y="2825836"/>
              <a:ext cx="1432509" cy="1634307"/>
            </a:xfrm>
            <a:prstGeom prst="rect">
              <a:avLst/>
            </a:prstGeom>
            <a:noFill/>
            <a:ln>
              <a:noFill/>
            </a:ln>
          </p:spPr>
          <p:txBody>
            <a:bodyPr spcFirstLastPara="1" wrap="square" lIns="11425" tIns="11425" rIns="11425" bIns="11425"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fr-FR" sz="1800">
                  <a:solidFill>
                    <a:schemeClr val="dk1"/>
                  </a:solidFill>
                  <a:latin typeface="Arial"/>
                  <a:ea typeface="Arial"/>
                  <a:cs typeface="Arial"/>
                  <a:sym typeface="Arial"/>
                </a:rPr>
                <a:t>Opportunités</a:t>
              </a:r>
              <a:endParaRPr/>
            </a:p>
            <a:p>
              <a:pPr marL="0" marR="0" lvl="0" indent="0" algn="ctr" rtl="0">
                <a:lnSpc>
                  <a:spcPct val="90000"/>
                </a:lnSpc>
                <a:spcBef>
                  <a:spcPts val="630"/>
                </a:spcBef>
                <a:spcAft>
                  <a:spcPts val="0"/>
                </a:spcAft>
                <a:buClr>
                  <a:schemeClr val="dk1"/>
                </a:buClr>
                <a:buSzPts val="1800"/>
                <a:buFont typeface="Arial"/>
                <a:buNone/>
              </a:pPr>
              <a:r>
                <a:rPr lang="fr-FR" sz="1800">
                  <a:solidFill>
                    <a:schemeClr val="dk1"/>
                  </a:solidFill>
                  <a:latin typeface="Arial"/>
                  <a:ea typeface="Arial"/>
                  <a:cs typeface="Arial"/>
                  <a:sym typeface="Arial"/>
                </a:rPr>
                <a:t>exploiter ; développer</a:t>
              </a:r>
              <a:endParaRPr/>
            </a:p>
          </p:txBody>
        </p:sp>
        <p:sp>
          <p:nvSpPr>
            <p:cNvPr id="348" name="Google Shape;348;p6"/>
            <p:cNvSpPr/>
            <p:nvPr/>
          </p:nvSpPr>
          <p:spPr>
            <a:xfrm>
              <a:off x="4814188" y="2825836"/>
              <a:ext cx="1267327" cy="1634307"/>
            </a:xfrm>
            <a:prstGeom prst="rect">
              <a:avLst/>
            </a:prstGeom>
            <a:noFill/>
            <a:ln w="57150" cap="flat" cmpd="sng">
              <a:solidFill>
                <a:srgbClr val="00953A"/>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6"/>
            <p:cNvSpPr txBox="1"/>
            <p:nvPr/>
          </p:nvSpPr>
          <p:spPr>
            <a:xfrm>
              <a:off x="4814188" y="2825836"/>
              <a:ext cx="1267327" cy="1634307"/>
            </a:xfrm>
            <a:prstGeom prst="rect">
              <a:avLst/>
            </a:prstGeom>
            <a:noFill/>
            <a:ln>
              <a:noFill/>
            </a:ln>
          </p:spPr>
          <p:txBody>
            <a:bodyPr spcFirstLastPara="1" wrap="square" lIns="11425" tIns="11425" rIns="11425" bIns="11425"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fr-FR" sz="1800">
                  <a:solidFill>
                    <a:schemeClr val="dk1"/>
                  </a:solidFill>
                  <a:latin typeface="Arial"/>
                  <a:ea typeface="Arial"/>
                  <a:cs typeface="Arial"/>
                  <a:sym typeface="Arial"/>
                </a:rPr>
                <a:t>Menaces</a:t>
              </a:r>
              <a:endParaRPr/>
            </a:p>
            <a:p>
              <a:pPr marL="0" marR="0" lvl="0" indent="0" algn="ctr" rtl="0">
                <a:lnSpc>
                  <a:spcPct val="90000"/>
                </a:lnSpc>
                <a:spcBef>
                  <a:spcPts val="630"/>
                </a:spcBef>
                <a:spcAft>
                  <a:spcPts val="0"/>
                </a:spcAft>
                <a:buClr>
                  <a:schemeClr val="dk1"/>
                </a:buClr>
                <a:buSzPts val="1800"/>
                <a:buFont typeface="Arial"/>
                <a:buNone/>
              </a:pPr>
              <a:r>
                <a:rPr lang="fr-FR" sz="1800">
                  <a:solidFill>
                    <a:schemeClr val="dk1"/>
                  </a:solidFill>
                  <a:latin typeface="Arial"/>
                  <a:ea typeface="Arial"/>
                  <a:cs typeface="Arial"/>
                  <a:sym typeface="Arial"/>
                </a:rPr>
                <a:t>atténuer ; éviter</a:t>
              </a: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a:t>Activités</a:t>
            </a:r>
            <a:endParaRPr/>
          </a:p>
          <a:p>
            <a:pPr marL="685800" lvl="1" indent="-228600" algn="l" rtl="0">
              <a:lnSpc>
                <a:spcPct val="100000"/>
              </a:lnSpc>
              <a:spcBef>
                <a:spcPts val="1000"/>
              </a:spcBef>
              <a:spcAft>
                <a:spcPts val="0"/>
              </a:spcAft>
              <a:buSzPts val="2400"/>
              <a:buChar char="▪"/>
            </a:pPr>
            <a:r>
              <a:rPr lang="fr-FR"/>
              <a:t>Planification</a:t>
            </a:r>
            <a:endParaRPr/>
          </a:p>
          <a:p>
            <a:pPr marL="685800" lvl="1" indent="-228600" algn="l" rtl="0">
              <a:lnSpc>
                <a:spcPct val="100000"/>
              </a:lnSpc>
              <a:spcBef>
                <a:spcPts val="1000"/>
              </a:spcBef>
              <a:spcAft>
                <a:spcPts val="0"/>
              </a:spcAft>
              <a:buSzPts val="2400"/>
              <a:buChar char="▪"/>
            </a:pPr>
            <a:r>
              <a:rPr lang="fr-FR"/>
              <a:t>Amélioration</a:t>
            </a:r>
            <a:endParaRPr/>
          </a:p>
          <a:p>
            <a:pPr marL="228600" lvl="0" indent="-228600" algn="l" rtl="0">
              <a:lnSpc>
                <a:spcPct val="100000"/>
              </a:lnSpc>
              <a:spcBef>
                <a:spcPts val="1000"/>
              </a:spcBef>
              <a:spcAft>
                <a:spcPts val="0"/>
              </a:spcAft>
              <a:buClr>
                <a:schemeClr val="dk1"/>
              </a:buClr>
              <a:buSzPts val="2800"/>
              <a:buChar char="•"/>
            </a:pPr>
            <a:r>
              <a:rPr lang="fr-FR"/>
              <a:t>Identifier </a:t>
            </a:r>
            <a:endParaRPr/>
          </a:p>
          <a:p>
            <a:pPr marL="685800" lvl="1" indent="-228600" algn="l" rtl="0">
              <a:lnSpc>
                <a:spcPct val="100000"/>
              </a:lnSpc>
              <a:spcBef>
                <a:spcPts val="1000"/>
              </a:spcBef>
              <a:spcAft>
                <a:spcPts val="0"/>
              </a:spcAft>
              <a:buSzPts val="2400"/>
              <a:buChar char="▪"/>
            </a:pPr>
            <a:r>
              <a:rPr lang="fr-FR"/>
              <a:t>Facteurs de soutien</a:t>
            </a:r>
            <a:endParaRPr/>
          </a:p>
          <a:p>
            <a:pPr marL="685800" lvl="1" indent="-228600" algn="l" rtl="0">
              <a:lnSpc>
                <a:spcPct val="100000"/>
              </a:lnSpc>
              <a:spcBef>
                <a:spcPts val="1000"/>
              </a:spcBef>
              <a:spcAft>
                <a:spcPts val="0"/>
              </a:spcAft>
              <a:buSzPts val="2400"/>
              <a:buChar char="▪"/>
            </a:pPr>
            <a:r>
              <a:rPr lang="fr-FR"/>
              <a:t>Obstacles</a:t>
            </a:r>
            <a:endParaRPr/>
          </a:p>
          <a:p>
            <a:pPr marL="228600" lvl="0" indent="-50800" algn="l" rtl="0">
              <a:lnSpc>
                <a:spcPct val="100000"/>
              </a:lnSpc>
              <a:spcBef>
                <a:spcPts val="1000"/>
              </a:spcBef>
              <a:spcAft>
                <a:spcPts val="0"/>
              </a:spcAft>
              <a:buClr>
                <a:schemeClr val="dk1"/>
              </a:buClr>
              <a:buSzPts val="2800"/>
              <a:buNone/>
            </a:pPr>
            <a:endParaRPr/>
          </a:p>
        </p:txBody>
      </p:sp>
      <p:sp>
        <p:nvSpPr>
          <p:cNvPr id="356" name="Google Shape;356;p7"/>
          <p:cNvSpPr txBox="1">
            <a:spLocks noGrp="1"/>
          </p:cNvSpPr>
          <p:nvPr>
            <p:ph type="title"/>
          </p:nvPr>
        </p:nvSpPr>
        <p:spPr>
          <a:xfrm>
            <a:off x="768400" y="457200"/>
            <a:ext cx="105855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Pourquoi effectuer une analyse FFOM?</a:t>
            </a:r>
            <a:endParaRPr dirty="0">
              <a:latin typeface="Franklin Gothic Medium" panose="020B0603020102020204" pitchFamily="34" charset="0"/>
            </a:endParaRPr>
          </a:p>
        </p:txBody>
      </p:sp>
      <p:pic>
        <p:nvPicPr>
          <p:cNvPr id="357" name="Google Shape;357;p7" descr="Businessman checking statistics"/>
          <p:cNvPicPr preferRelativeResize="0"/>
          <p:nvPr/>
        </p:nvPicPr>
        <p:blipFill rotWithShape="1">
          <a:blip r:embed="rId3">
            <a:alphaModFix/>
          </a:blip>
          <a:srcRect/>
          <a:stretch/>
        </p:blipFill>
        <p:spPr>
          <a:xfrm>
            <a:off x="5181600" y="1830918"/>
            <a:ext cx="5899844" cy="3935186"/>
          </a:xfrm>
          <a:prstGeom prst="rect">
            <a:avLst/>
          </a:prstGeom>
          <a:noFill/>
          <a:ln w="12700">
            <a:solidFill>
              <a:schemeClr val="tx1"/>
            </a:solid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8"/>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1"/>
              </a:buClr>
              <a:buSzPct val="100000"/>
              <a:buFont typeface="Libre Franklin Medium"/>
              <a:buNone/>
            </a:pPr>
            <a:r>
              <a:rPr lang="fr-FR" dirty="0">
                <a:latin typeface="Franklin Gothic Medium" panose="020B0603020102020204" pitchFamily="34" charset="0"/>
              </a:rPr>
              <a:t>Utilisation de l'analyse FFOM pour </a:t>
            </a:r>
            <a:br>
              <a:rPr lang="fr-FR" dirty="0">
                <a:latin typeface="Franklin Gothic Medium" panose="020B0603020102020204" pitchFamily="34" charset="0"/>
              </a:rPr>
            </a:br>
            <a:r>
              <a:rPr lang="fr-FR" dirty="0">
                <a:latin typeface="Franklin Gothic Medium" panose="020B0603020102020204" pitchFamily="34" charset="0"/>
              </a:rPr>
              <a:t>un projet de terrain</a:t>
            </a:r>
            <a:endParaRPr dirty="0">
              <a:latin typeface="Franklin Gothic Medium" panose="020B0603020102020204" pitchFamily="34" charset="0"/>
            </a:endParaRPr>
          </a:p>
        </p:txBody>
      </p:sp>
      <p:sp>
        <p:nvSpPr>
          <p:cNvPr id="364" name="Google Shape;364;p8"/>
          <p:cNvSpPr txBox="1"/>
          <p:nvPr/>
        </p:nvSpPr>
        <p:spPr>
          <a:xfrm>
            <a:off x="838200" y="1413070"/>
            <a:ext cx="10820400" cy="52617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rgbClr val="00953A"/>
              </a:buClr>
              <a:buSzPts val="2600"/>
              <a:buFont typeface="Arial"/>
              <a:buNone/>
            </a:pPr>
            <a:r>
              <a:rPr lang="fr-FR" sz="2400" b="1" dirty="0">
                <a:solidFill>
                  <a:srgbClr val="00953A"/>
                </a:solidFill>
                <a:latin typeface="Arial"/>
                <a:ea typeface="Arial"/>
                <a:cs typeface="Arial"/>
                <a:sym typeface="Arial"/>
              </a:rPr>
              <a:t>Projet d'audit de la qualité des données de surveillance du FETP (</a:t>
            </a:r>
            <a:r>
              <a:rPr lang="fr-FR" sz="2400" b="1" dirty="0">
                <a:solidFill>
                  <a:srgbClr val="00953A"/>
                </a:solidFill>
              </a:rPr>
              <a:t>AQD</a:t>
            </a:r>
            <a:r>
              <a:rPr lang="fr-FR" sz="2400" b="1" dirty="0">
                <a:solidFill>
                  <a:srgbClr val="00953A"/>
                </a:solidFill>
                <a:latin typeface="Arial"/>
                <a:ea typeface="Arial"/>
                <a:cs typeface="Arial"/>
                <a:sym typeface="Arial"/>
              </a:rPr>
              <a:t>)</a:t>
            </a:r>
            <a:endParaRPr sz="2400" dirty="0">
              <a:solidFill>
                <a:srgbClr val="00953A"/>
              </a:solidFill>
              <a:latin typeface="Arial"/>
              <a:ea typeface="Arial"/>
              <a:cs typeface="Arial"/>
              <a:sym typeface="Arial"/>
            </a:endParaRPr>
          </a:p>
          <a:p>
            <a:pPr marL="685800" marR="0" lvl="2" indent="-228600" algn="l" rtl="0">
              <a:lnSpc>
                <a:spcPct val="100000"/>
              </a:lnSpc>
              <a:spcBef>
                <a:spcPts val="1000"/>
              </a:spcBef>
              <a:spcAft>
                <a:spcPts val="0"/>
              </a:spcAft>
              <a:buClr>
                <a:srgbClr val="00953A"/>
              </a:buClr>
              <a:buSzPts val="2200"/>
              <a:buFont typeface="Noto Sans Symbols"/>
              <a:buChar char="▪"/>
            </a:pPr>
            <a:r>
              <a:rPr lang="fr-FR" sz="2200" b="0" i="0" u="none" strike="noStrike" cap="none" dirty="0">
                <a:solidFill>
                  <a:schemeClr val="dk1"/>
                </a:solidFill>
                <a:latin typeface="Arial"/>
                <a:ea typeface="Arial"/>
                <a:cs typeface="Arial"/>
                <a:sym typeface="Arial"/>
              </a:rPr>
              <a:t>Objectif du système de surveillance : réaliser et maintenir une surveillance de haute qualité et </a:t>
            </a:r>
            <a:r>
              <a:rPr lang="fr-FR" sz="2200" dirty="0">
                <a:solidFill>
                  <a:schemeClr val="dk1"/>
                </a:solidFill>
              </a:rPr>
              <a:t>à</a:t>
            </a:r>
            <a:r>
              <a:rPr lang="fr-FR" sz="2200" b="0" i="0" u="none" strike="noStrike" cap="none" dirty="0">
                <a:solidFill>
                  <a:schemeClr val="dk1"/>
                </a:solidFill>
                <a:latin typeface="Arial"/>
                <a:ea typeface="Arial"/>
                <a:cs typeface="Arial"/>
                <a:sym typeface="Arial"/>
              </a:rPr>
              <a:t> temps opportu</a:t>
            </a:r>
            <a:r>
              <a:rPr lang="fr-FR" sz="2200" dirty="0">
                <a:solidFill>
                  <a:schemeClr val="dk1"/>
                </a:solidFill>
              </a:rPr>
              <a:t>n</a:t>
            </a:r>
            <a:endParaRPr dirty="0"/>
          </a:p>
          <a:p>
            <a:pPr marL="228600" marR="0" lvl="0" indent="-50800" algn="l" rtl="0">
              <a:lnSpc>
                <a:spcPct val="100000"/>
              </a:lnSpc>
              <a:spcBef>
                <a:spcPts val="1000"/>
              </a:spcBef>
              <a:spcAft>
                <a:spcPts val="0"/>
              </a:spcAft>
              <a:buClr>
                <a:schemeClr val="dk1"/>
              </a:buClr>
              <a:buSzPts val="2800"/>
              <a:buFont typeface="Arial"/>
              <a:buNone/>
            </a:pPr>
            <a:endParaRPr sz="2800" dirty="0">
              <a:solidFill>
                <a:schemeClr val="dk1"/>
              </a:solidFill>
              <a:latin typeface="Arial"/>
              <a:ea typeface="Arial"/>
              <a:cs typeface="Arial"/>
              <a:sym typeface="Arial"/>
            </a:endParaRPr>
          </a:p>
        </p:txBody>
      </p:sp>
      <p:grpSp>
        <p:nvGrpSpPr>
          <p:cNvPr id="365" name="Google Shape;365;p8"/>
          <p:cNvGrpSpPr/>
          <p:nvPr/>
        </p:nvGrpSpPr>
        <p:grpSpPr>
          <a:xfrm>
            <a:off x="860099" y="3149033"/>
            <a:ext cx="10678579" cy="3286710"/>
            <a:chOff x="-364412" y="1251573"/>
            <a:chExt cx="13171326" cy="6332778"/>
          </a:xfrm>
        </p:grpSpPr>
        <p:pic>
          <p:nvPicPr>
            <p:cNvPr id="366" name="Google Shape;366;p8"/>
            <p:cNvPicPr preferRelativeResize="0"/>
            <p:nvPr/>
          </p:nvPicPr>
          <p:blipFill rotWithShape="1">
            <a:blip r:embed="rId3">
              <a:alphaModFix/>
            </a:blip>
            <a:srcRect/>
            <a:stretch/>
          </p:blipFill>
          <p:spPr>
            <a:xfrm>
              <a:off x="4265498" y="1767685"/>
              <a:ext cx="3017889" cy="2416283"/>
            </a:xfrm>
            <a:prstGeom prst="rect">
              <a:avLst/>
            </a:prstGeom>
            <a:noFill/>
            <a:ln>
              <a:noFill/>
            </a:ln>
          </p:spPr>
        </p:pic>
        <p:pic>
          <p:nvPicPr>
            <p:cNvPr id="367" name="Google Shape;367;p8"/>
            <p:cNvPicPr preferRelativeResize="0"/>
            <p:nvPr/>
          </p:nvPicPr>
          <p:blipFill rotWithShape="1">
            <a:blip r:embed="rId4">
              <a:alphaModFix/>
            </a:blip>
            <a:srcRect/>
            <a:stretch/>
          </p:blipFill>
          <p:spPr>
            <a:xfrm>
              <a:off x="879101" y="3317800"/>
              <a:ext cx="2123084" cy="1911469"/>
            </a:xfrm>
            <a:prstGeom prst="rect">
              <a:avLst/>
            </a:prstGeom>
            <a:noFill/>
            <a:ln>
              <a:noFill/>
            </a:ln>
          </p:spPr>
        </p:pic>
        <p:pic>
          <p:nvPicPr>
            <p:cNvPr id="368" name="Google Shape;368;p8"/>
            <p:cNvPicPr preferRelativeResize="0"/>
            <p:nvPr/>
          </p:nvPicPr>
          <p:blipFill rotWithShape="1">
            <a:blip r:embed="rId4">
              <a:alphaModFix/>
            </a:blip>
            <a:srcRect/>
            <a:stretch/>
          </p:blipFill>
          <p:spPr>
            <a:xfrm>
              <a:off x="4906499" y="4370063"/>
              <a:ext cx="2123084" cy="1911469"/>
            </a:xfrm>
            <a:prstGeom prst="rect">
              <a:avLst/>
            </a:prstGeom>
            <a:noFill/>
            <a:ln>
              <a:noFill/>
            </a:ln>
          </p:spPr>
        </p:pic>
        <p:pic>
          <p:nvPicPr>
            <p:cNvPr id="369" name="Google Shape;369;p8"/>
            <p:cNvPicPr preferRelativeResize="0"/>
            <p:nvPr/>
          </p:nvPicPr>
          <p:blipFill rotWithShape="1">
            <a:blip r:embed="rId4">
              <a:alphaModFix/>
            </a:blip>
            <a:srcRect/>
            <a:stretch/>
          </p:blipFill>
          <p:spPr>
            <a:xfrm>
              <a:off x="8598735" y="3317800"/>
              <a:ext cx="2123084" cy="1911469"/>
            </a:xfrm>
            <a:prstGeom prst="rect">
              <a:avLst/>
            </a:prstGeom>
            <a:noFill/>
            <a:ln>
              <a:noFill/>
            </a:ln>
          </p:spPr>
        </p:pic>
        <p:cxnSp>
          <p:nvCxnSpPr>
            <p:cNvPr id="370" name="Google Shape;370;p8"/>
            <p:cNvCxnSpPr/>
            <p:nvPr/>
          </p:nvCxnSpPr>
          <p:spPr>
            <a:xfrm rot="10800000" flipH="1">
              <a:off x="2925642" y="3124200"/>
              <a:ext cx="1490404" cy="673740"/>
            </a:xfrm>
            <a:prstGeom prst="straightConnector1">
              <a:avLst/>
            </a:prstGeom>
            <a:noFill/>
            <a:ln w="57150" cap="flat" cmpd="sng">
              <a:solidFill>
                <a:schemeClr val="dk1"/>
              </a:solidFill>
              <a:prstDash val="solid"/>
              <a:miter lim="800000"/>
              <a:headEnd type="none" w="sm" len="sm"/>
              <a:tailEnd type="triangle" w="med" len="med"/>
            </a:ln>
          </p:spPr>
        </p:cxnSp>
        <p:cxnSp>
          <p:nvCxnSpPr>
            <p:cNvPr id="371" name="Google Shape;371;p8"/>
            <p:cNvCxnSpPr/>
            <p:nvPr/>
          </p:nvCxnSpPr>
          <p:spPr>
            <a:xfrm rot="10800000" flipH="1">
              <a:off x="5951329" y="3900804"/>
              <a:ext cx="16712" cy="675471"/>
            </a:xfrm>
            <a:prstGeom prst="straightConnector1">
              <a:avLst/>
            </a:prstGeom>
            <a:noFill/>
            <a:ln w="57150" cap="flat" cmpd="sng">
              <a:solidFill>
                <a:schemeClr val="dk1"/>
              </a:solidFill>
              <a:prstDash val="solid"/>
              <a:miter lim="800000"/>
              <a:headEnd type="none" w="sm" len="sm"/>
              <a:tailEnd type="triangle" w="med" len="med"/>
            </a:ln>
          </p:spPr>
        </p:cxnSp>
        <p:cxnSp>
          <p:nvCxnSpPr>
            <p:cNvPr id="372" name="Google Shape;372;p8"/>
            <p:cNvCxnSpPr/>
            <p:nvPr/>
          </p:nvCxnSpPr>
          <p:spPr>
            <a:xfrm rot="10800000">
              <a:off x="7067006" y="3048000"/>
              <a:ext cx="1691138" cy="954924"/>
            </a:xfrm>
            <a:prstGeom prst="straightConnector1">
              <a:avLst/>
            </a:prstGeom>
            <a:noFill/>
            <a:ln w="57150" cap="flat" cmpd="sng">
              <a:solidFill>
                <a:schemeClr val="dk1"/>
              </a:solidFill>
              <a:prstDash val="solid"/>
              <a:miter lim="800000"/>
              <a:headEnd type="none" w="sm" len="sm"/>
              <a:tailEnd type="triangle" w="med" len="med"/>
            </a:ln>
          </p:spPr>
        </p:cxnSp>
        <p:sp>
          <p:nvSpPr>
            <p:cNvPr id="373" name="Google Shape;373;p8"/>
            <p:cNvSpPr txBox="1"/>
            <p:nvPr/>
          </p:nvSpPr>
          <p:spPr>
            <a:xfrm>
              <a:off x="3456633" y="1251573"/>
              <a:ext cx="5497851" cy="770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2000" b="1" dirty="0">
                  <a:solidFill>
                    <a:schemeClr val="dk1"/>
                  </a:solidFill>
                </a:rPr>
                <a:t>Département de santé </a:t>
              </a:r>
              <a:r>
                <a:rPr lang="fr-CA" sz="2000" b="1" dirty="0">
                  <a:solidFill>
                    <a:schemeClr val="dk1"/>
                  </a:solidFill>
                  <a:latin typeface="Arial"/>
                  <a:ea typeface="Arial"/>
                  <a:cs typeface="Arial"/>
                  <a:sym typeface="Arial"/>
                </a:rPr>
                <a:t>du district X</a:t>
              </a:r>
              <a:endParaRPr lang="fr-CA" dirty="0"/>
            </a:p>
          </p:txBody>
        </p:sp>
        <p:sp>
          <p:nvSpPr>
            <p:cNvPr id="374" name="Google Shape;374;p8"/>
            <p:cNvSpPr txBox="1"/>
            <p:nvPr/>
          </p:nvSpPr>
          <p:spPr>
            <a:xfrm>
              <a:off x="3692653" y="6220485"/>
              <a:ext cx="4163579" cy="136386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chemeClr val="dk1"/>
                  </a:solidFill>
                  <a:latin typeface="Arial"/>
                  <a:ea typeface="Arial"/>
                  <a:cs typeface="Arial"/>
                  <a:sym typeface="Arial"/>
                </a:rPr>
                <a:t>District X</a:t>
              </a:r>
              <a:endParaRPr dirty="0"/>
            </a:p>
            <a:p>
              <a:pPr marL="0" marR="0" lvl="0" indent="0" algn="ctr" rtl="0">
                <a:spcBef>
                  <a:spcPts val="0"/>
                </a:spcBef>
                <a:spcAft>
                  <a:spcPts val="0"/>
                </a:spcAft>
                <a:buNone/>
              </a:pPr>
              <a:r>
                <a:rPr lang="fr-FR" sz="2000" b="1" dirty="0">
                  <a:solidFill>
                    <a:schemeClr val="dk1"/>
                  </a:solidFill>
                  <a:latin typeface="Arial"/>
                  <a:ea typeface="Arial"/>
                  <a:cs typeface="Arial"/>
                  <a:sym typeface="Arial"/>
                </a:rPr>
                <a:t>Structure sanitaire B</a:t>
              </a:r>
              <a:endParaRPr dirty="0"/>
            </a:p>
          </p:txBody>
        </p:sp>
        <p:sp>
          <p:nvSpPr>
            <p:cNvPr id="375" name="Google Shape;375;p8"/>
            <p:cNvSpPr txBox="1"/>
            <p:nvPr/>
          </p:nvSpPr>
          <p:spPr>
            <a:xfrm>
              <a:off x="8514128" y="4966431"/>
              <a:ext cx="4292786" cy="136386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chemeClr val="dk1"/>
                  </a:solidFill>
                  <a:latin typeface="Arial"/>
                  <a:ea typeface="Arial"/>
                  <a:cs typeface="Arial"/>
                  <a:sym typeface="Arial"/>
                </a:rPr>
                <a:t>District X</a:t>
              </a:r>
              <a:endParaRPr dirty="0"/>
            </a:p>
            <a:p>
              <a:pPr marL="0" marR="0" lvl="0" indent="0" algn="ctr" rtl="0">
                <a:spcBef>
                  <a:spcPts val="0"/>
                </a:spcBef>
                <a:spcAft>
                  <a:spcPts val="0"/>
                </a:spcAft>
                <a:buNone/>
              </a:pPr>
              <a:r>
                <a:rPr lang="fr-FR" sz="2000" b="1" dirty="0">
                  <a:solidFill>
                    <a:schemeClr val="dk1"/>
                  </a:solidFill>
                  <a:latin typeface="Arial"/>
                  <a:ea typeface="Arial"/>
                  <a:cs typeface="Arial"/>
                  <a:sym typeface="Arial"/>
                </a:rPr>
                <a:t>Structure sanitaire C</a:t>
              </a:r>
              <a:endParaRPr dirty="0"/>
            </a:p>
          </p:txBody>
        </p:sp>
        <p:sp>
          <p:nvSpPr>
            <p:cNvPr id="376" name="Google Shape;376;p8"/>
            <p:cNvSpPr txBox="1"/>
            <p:nvPr/>
          </p:nvSpPr>
          <p:spPr>
            <a:xfrm>
              <a:off x="-364412" y="4966431"/>
              <a:ext cx="4121155" cy="136386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chemeClr val="dk1"/>
                  </a:solidFill>
                  <a:latin typeface="Arial"/>
                  <a:ea typeface="Arial"/>
                  <a:cs typeface="Arial"/>
                  <a:sym typeface="Arial"/>
                </a:rPr>
                <a:t>District X</a:t>
              </a:r>
              <a:endParaRPr dirty="0"/>
            </a:p>
            <a:p>
              <a:pPr marL="0" marR="0" lvl="0" indent="0" algn="ctr" rtl="0">
                <a:spcBef>
                  <a:spcPts val="0"/>
                </a:spcBef>
                <a:spcAft>
                  <a:spcPts val="0"/>
                </a:spcAft>
                <a:buNone/>
              </a:pPr>
              <a:r>
                <a:rPr lang="fr-FR" sz="2000" b="1" dirty="0">
                  <a:solidFill>
                    <a:schemeClr val="dk1"/>
                  </a:solidFill>
                  <a:latin typeface="Arial"/>
                  <a:ea typeface="Arial"/>
                  <a:cs typeface="Arial"/>
                  <a:sym typeface="Arial"/>
                </a:rPr>
                <a:t>Structure sanitaire A</a:t>
              </a:r>
              <a:endParaRPr dirty="0"/>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9"/>
          <p:cNvSpPr txBox="1">
            <a:spLocks noGrp="1"/>
          </p:cNvSpPr>
          <p:nvPr>
            <p:ph type="body" idx="1"/>
          </p:nvPr>
        </p:nvSpPr>
        <p:spPr>
          <a:xfrm>
            <a:off x="5867400" y="1478857"/>
            <a:ext cx="5486400" cy="4639309"/>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1"/>
              </a:buClr>
              <a:buSzPts val="2800"/>
              <a:buNone/>
            </a:pPr>
            <a:r>
              <a:rPr lang="fr-FR"/>
              <a:t>Initiatives positives ou caractéristiques performantes</a:t>
            </a:r>
            <a:endParaRPr/>
          </a:p>
          <a:p>
            <a:pPr marL="685800" lvl="1" indent="-228600" algn="l" rtl="0">
              <a:lnSpc>
                <a:spcPct val="100000"/>
              </a:lnSpc>
              <a:spcBef>
                <a:spcPts val="1000"/>
              </a:spcBef>
              <a:spcAft>
                <a:spcPts val="0"/>
              </a:spcAft>
              <a:buSzPts val="2400"/>
              <a:buChar char="▪"/>
            </a:pPr>
            <a:r>
              <a:rPr lang="fr-FR"/>
              <a:t>Favorise les résultats positifs </a:t>
            </a:r>
            <a:endParaRPr/>
          </a:p>
          <a:p>
            <a:pPr marL="685800" lvl="1" indent="-228600" algn="l" rtl="0">
              <a:lnSpc>
                <a:spcPct val="100000"/>
              </a:lnSpc>
              <a:spcBef>
                <a:spcPts val="1000"/>
              </a:spcBef>
              <a:spcAft>
                <a:spcPts val="0"/>
              </a:spcAft>
              <a:buSzPts val="2400"/>
              <a:buChar char="▪"/>
            </a:pPr>
            <a:r>
              <a:rPr lang="fr-FR"/>
              <a:t>Contribue à la réalisation des objectifs et des buts</a:t>
            </a:r>
            <a:endParaRPr/>
          </a:p>
          <a:p>
            <a:pPr marL="685800" lvl="1" indent="-228600" algn="l" rtl="0">
              <a:lnSpc>
                <a:spcPct val="100000"/>
              </a:lnSpc>
              <a:spcBef>
                <a:spcPts val="1000"/>
              </a:spcBef>
              <a:spcAft>
                <a:spcPts val="0"/>
              </a:spcAft>
              <a:buSzPts val="2400"/>
              <a:buChar char="▪"/>
            </a:pPr>
            <a:r>
              <a:rPr lang="fr-FR"/>
              <a:t>Interne, c'est-à-dire sous le contrôle de l'organisation</a:t>
            </a:r>
            <a:endParaRPr/>
          </a:p>
          <a:p>
            <a:pPr marL="228600" lvl="0" indent="-50800" algn="l" rtl="0">
              <a:lnSpc>
                <a:spcPct val="100000"/>
              </a:lnSpc>
              <a:spcBef>
                <a:spcPts val="1000"/>
              </a:spcBef>
              <a:spcAft>
                <a:spcPts val="0"/>
              </a:spcAft>
              <a:buClr>
                <a:schemeClr val="dk1"/>
              </a:buClr>
              <a:buSzPts val="2800"/>
              <a:buNone/>
            </a:pPr>
            <a:endParaRPr/>
          </a:p>
        </p:txBody>
      </p:sp>
      <p:sp>
        <p:nvSpPr>
          <p:cNvPr id="383" name="Google Shape;383;p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Forces</a:t>
            </a:r>
            <a:endParaRPr dirty="0">
              <a:latin typeface="Franklin Gothic Medium" panose="020B0603020102020204" pitchFamily="34" charset="0"/>
            </a:endParaRPr>
          </a:p>
        </p:txBody>
      </p:sp>
      <p:graphicFrame>
        <p:nvGraphicFramePr>
          <p:cNvPr id="384" name="Google Shape;384;p9"/>
          <p:cNvGraphicFramePr/>
          <p:nvPr>
            <p:extLst>
              <p:ext uri="{D42A27DB-BD31-4B8C-83A1-F6EECF244321}">
                <p14:modId xmlns:p14="http://schemas.microsoft.com/office/powerpoint/2010/main" val="2320275539"/>
              </p:ext>
            </p:extLst>
          </p:nvPr>
        </p:nvGraphicFramePr>
        <p:xfrm>
          <a:off x="1212760" y="1813774"/>
          <a:ext cx="3930625" cy="4476500"/>
        </p:xfrm>
        <a:graphic>
          <a:graphicData uri="http://schemas.openxmlformats.org/drawingml/2006/table">
            <a:tbl>
              <a:tblPr firstRow="1" bandRow="1">
                <a:noFill/>
                <a:tableStyleId>{13CA240A-7FCB-4A57-A258-37AB7A2B8241}</a:tableStyleId>
              </a:tblPr>
              <a:tblGrid>
                <a:gridCol w="3930625">
                  <a:extLst>
                    <a:ext uri="{9D8B030D-6E8A-4147-A177-3AD203B41FA5}">
                      <a16:colId xmlns:a16="http://schemas.microsoft.com/office/drawing/2014/main" val="20000"/>
                    </a:ext>
                  </a:extLst>
                </a:gridCol>
              </a:tblGrid>
              <a:tr h="1119125">
                <a:tc>
                  <a:txBody>
                    <a:bodyPr/>
                    <a:lstStyle/>
                    <a:p>
                      <a:pPr marL="0" marR="0" lvl="0" indent="0" algn="ctr" rtl="0">
                        <a:spcBef>
                          <a:spcPts val="0"/>
                        </a:spcBef>
                        <a:spcAft>
                          <a:spcPts val="0"/>
                        </a:spcAft>
                        <a:buNone/>
                      </a:pPr>
                      <a:r>
                        <a:rPr lang="fr-FR" sz="3200" dirty="0"/>
                        <a:t>Forces</a:t>
                      </a:r>
                      <a:endParaRPr dirty="0"/>
                    </a:p>
                  </a:txBody>
                  <a:tcPr marL="91450" marR="91450" marT="45725" marB="45725" anchor="ctr">
                    <a:solidFill>
                      <a:srgbClr val="FF0000"/>
                    </a:solidFill>
                  </a:tcPr>
                </a:tc>
                <a:extLst>
                  <a:ext uri="{0D108BD9-81ED-4DB2-BD59-A6C34878D82A}">
                    <a16:rowId xmlns:a16="http://schemas.microsoft.com/office/drawing/2014/main" val="10000"/>
                  </a:ext>
                </a:extLst>
              </a:tr>
              <a:tr h="1119125">
                <a:tc>
                  <a:txBody>
                    <a:bodyPr/>
                    <a:lstStyle/>
                    <a:p>
                      <a:pPr marL="0" marR="0" lvl="0" indent="0" algn="ctr" rtl="0">
                        <a:spcBef>
                          <a:spcPts val="0"/>
                        </a:spcBef>
                        <a:spcAft>
                          <a:spcPts val="0"/>
                        </a:spcAft>
                        <a:buNone/>
                      </a:pPr>
                      <a:r>
                        <a:rPr lang="fr-FR" sz="3200" b="1" u="none" strike="noStrike" cap="none" dirty="0">
                          <a:solidFill>
                            <a:schemeClr val="lt1"/>
                          </a:solidFill>
                        </a:rPr>
                        <a:t>Faiblesses</a:t>
                      </a:r>
                      <a:endParaRPr dirty="0"/>
                    </a:p>
                  </a:txBody>
                  <a:tcPr marL="91450" marR="91450" marT="45725" marB="45725" anchor="ctr">
                    <a:solidFill>
                      <a:srgbClr val="FFC000"/>
                    </a:solidFill>
                  </a:tcPr>
                </a:tc>
                <a:extLst>
                  <a:ext uri="{0D108BD9-81ED-4DB2-BD59-A6C34878D82A}">
                    <a16:rowId xmlns:a16="http://schemas.microsoft.com/office/drawing/2014/main" val="10001"/>
                  </a:ext>
                </a:extLst>
              </a:tr>
              <a:tr h="1119125">
                <a:tc>
                  <a:txBody>
                    <a:bodyPr/>
                    <a:lstStyle/>
                    <a:p>
                      <a:pPr marL="0" marR="0" lvl="0" indent="0" algn="ctr" rtl="0">
                        <a:spcBef>
                          <a:spcPts val="0"/>
                        </a:spcBef>
                        <a:spcAft>
                          <a:spcPts val="0"/>
                        </a:spcAft>
                        <a:buNone/>
                      </a:pPr>
                      <a:r>
                        <a:rPr lang="fr-FR" sz="3200" b="1" u="none" strike="noStrike" cap="none" dirty="0">
                          <a:solidFill>
                            <a:schemeClr val="lt1"/>
                          </a:solidFill>
                        </a:rPr>
                        <a:t>Opportunités</a:t>
                      </a:r>
                      <a:endParaRPr dirty="0"/>
                    </a:p>
                  </a:txBody>
                  <a:tcPr marL="91450" marR="91450" marT="45725" marB="45725" anchor="ctr">
                    <a:solidFill>
                      <a:srgbClr val="00B050"/>
                    </a:solidFill>
                  </a:tcPr>
                </a:tc>
                <a:extLst>
                  <a:ext uri="{0D108BD9-81ED-4DB2-BD59-A6C34878D82A}">
                    <a16:rowId xmlns:a16="http://schemas.microsoft.com/office/drawing/2014/main" val="10002"/>
                  </a:ext>
                </a:extLst>
              </a:tr>
              <a:tr h="1119125">
                <a:tc>
                  <a:txBody>
                    <a:bodyPr/>
                    <a:lstStyle/>
                    <a:p>
                      <a:pPr marL="0" marR="0" lvl="0" indent="0" algn="ctr" rtl="0">
                        <a:spcBef>
                          <a:spcPts val="0"/>
                        </a:spcBef>
                        <a:spcAft>
                          <a:spcPts val="0"/>
                        </a:spcAft>
                        <a:buNone/>
                      </a:pPr>
                      <a:r>
                        <a:rPr lang="fr-FR" sz="3200" b="1" u="none" strike="noStrike" cap="none" dirty="0">
                          <a:solidFill>
                            <a:schemeClr val="lt1"/>
                          </a:solidFill>
                        </a:rPr>
                        <a:t>Menaces</a:t>
                      </a:r>
                      <a:endParaRPr dirty="0"/>
                    </a:p>
                  </a:txBody>
                  <a:tcPr marL="91450" marR="91450" marT="45725" marB="45725" anchor="ctr">
                    <a:solidFill>
                      <a:srgbClr val="0070C0"/>
                    </a:solidFill>
                  </a:tcPr>
                </a:tc>
                <a:extLst>
                  <a:ext uri="{0D108BD9-81ED-4DB2-BD59-A6C34878D82A}">
                    <a16:rowId xmlns:a16="http://schemas.microsoft.com/office/drawing/2014/main" val="10003"/>
                  </a:ext>
                </a:extLst>
              </a:tr>
            </a:tbl>
          </a:graphicData>
        </a:graphic>
      </p:graphicFrame>
      <p:sp>
        <p:nvSpPr>
          <p:cNvPr id="385" name="Google Shape;385;p9" descr="FORCES"/>
          <p:cNvSpPr/>
          <p:nvPr/>
        </p:nvSpPr>
        <p:spPr>
          <a:xfrm>
            <a:off x="1217104" y="1813764"/>
            <a:ext cx="3921900" cy="1127100"/>
          </a:xfrm>
          <a:prstGeom prst="rect">
            <a:avLst/>
          </a:prstGeom>
          <a:noFill/>
          <a:ln w="1270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9DDA7CE-9C80-457C-94F1-49C87B5238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70F13D1-8D81-48BB-A0EF-D4E271170F04}">
  <ds:schemaRefs>
    <ds:schemaRef ds:uri="http://schemas.microsoft.com/office/2006/metadata/properties"/>
    <ds:schemaRef ds:uri="http://www.w3.org/XML/1998/namespace"/>
    <ds:schemaRef ds:uri="http://purl.org/dc/elements/1.1/"/>
    <ds:schemaRef ds:uri="http://schemas.microsoft.com/office/2006/documentManagement/types"/>
    <ds:schemaRef ds:uri="cd03f174-a395-49eb-8ee9-8d943e22f40d"/>
    <ds:schemaRef ds:uri="52ff0146-47b4-4d51-8c1c-03266fcd63a2"/>
    <ds:schemaRef ds:uri="http://purl.org/dc/term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B112C46B-81F1-45FA-B841-A36F6134BDF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169</TotalTime>
  <Words>3063</Words>
  <Application>Microsoft Office PowerPoint</Application>
  <PresentationFormat>Widescreen</PresentationFormat>
  <Paragraphs>360</Paragraphs>
  <Slides>25</Slides>
  <Notes>25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Calibri</vt:lpstr>
      <vt:lpstr>Courier New</vt:lpstr>
      <vt:lpstr>Franklin Gothic Medium</vt:lpstr>
      <vt:lpstr>Libre Franklin Medium</vt:lpstr>
      <vt:lpstr>Noto Sans Symbols</vt:lpstr>
      <vt:lpstr>Wingdings</vt:lpstr>
      <vt:lpstr>4.A.01.01_FETPF3.0_PPT_Theme_French_2024_11_25</vt:lpstr>
      <vt:lpstr>PowerPoint Presentation</vt:lpstr>
      <vt:lpstr>PowerPoint Presentation</vt:lpstr>
      <vt:lpstr>PowerPoint Presentation</vt:lpstr>
      <vt:lpstr>PowerPoint Presentation</vt:lpstr>
      <vt:lpstr>F-F-O-M représente :</vt:lpstr>
      <vt:lpstr>Analyse FFOM</vt:lpstr>
      <vt:lpstr>Pourquoi effectuer une analyse FFOM?</vt:lpstr>
      <vt:lpstr>Utilisation de l'analyse FFOM pour  un projet de terrain</vt:lpstr>
      <vt:lpstr>Forces</vt:lpstr>
      <vt:lpstr>Exemples de forces</vt:lpstr>
      <vt:lpstr>Projet d'AQD pour la surveillance du FETP : Exemples de forces</vt:lpstr>
      <vt:lpstr>Faiblesses</vt:lpstr>
      <vt:lpstr>Exemples de faiblesses</vt:lpstr>
      <vt:lpstr>Projet d'AQD sur la surveillance du FETP :  Exemples de faiblesses</vt:lpstr>
      <vt:lpstr>Opportunités</vt:lpstr>
      <vt:lpstr>Exemples d'opportunités</vt:lpstr>
      <vt:lpstr>Projet FETP Surveillance DQA : Exemples d'opportunités</vt:lpstr>
      <vt:lpstr>Menaces</vt:lpstr>
      <vt:lpstr>Exemples de menaces</vt:lpstr>
      <vt:lpstr>Projet d'AQD de la surveillance FETP : Exemples de menaces</vt:lpstr>
      <vt:lpstr>Analyse FFOM  2 par 2</vt:lpstr>
      <vt:lpstr>Modèle d'analyse FFOM</vt:lpstr>
      <vt:lpstr>Dernière étape : Recommandations</vt:lpstr>
      <vt:lpstr>Résumé</vt:lpstr>
      <vt:lpstr>Révision des objectifs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Richard C. Dicker</dc:creator>
  <cp:lastModifiedBy>Baskerville, Kristin (CDC/GHC/DGHP)</cp:lastModifiedBy>
  <cp:revision>15</cp:revision>
  <dcterms:created xsi:type="dcterms:W3CDTF">2005-08-29T16:54:09Z</dcterms:created>
  <dcterms:modified xsi:type="dcterms:W3CDTF">2025-11-21T19:37:47Z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0x010100BB263BB87ED693489DF545C68D111AB5</vt:lpwstr>
  </property>
  <property fmtid="{D5CDD505-2E9C-101B-9397-08002B2CF9AE}" pid="3" name="MSIP_Label_7b94a7b8-f06c-4dfe-bdcc-9b548fd58c31_Enabled">
    <vt:lpwstr>true</vt:lpwstr>
  </property>
  <property fmtid="{D5CDD505-2E9C-101B-9397-08002B2CF9AE}" pid="4" name="MSIP_Label_7b94a7b8-f06c-4dfe-bdcc-9b548fd58c31_SetDate">
    <vt:lpwstr>2022-05-17T02:47:48Z</vt:lpwstr>
  </property>
  <property fmtid="{D5CDD505-2E9C-101B-9397-08002B2CF9AE}" pid="5" name="MSIP_Label_7b94a7b8-f06c-4dfe-bdcc-9b548fd58c31_Method">
    <vt:lpwstr>Privileged</vt:lpwstr>
  </property>
  <property fmtid="{D5CDD505-2E9C-101B-9397-08002B2CF9AE}" pid="6" name="MSIP_Label_7b94a7b8-f06c-4dfe-bdcc-9b548fd58c31_Name">
    <vt:lpwstr>7b94a7b8-f06c-4dfe-bdcc-9b548fd58c31</vt:lpwstr>
  </property>
  <property fmtid="{D5CDD505-2E9C-101B-9397-08002B2CF9AE}" pid="7" name="MSIP_Label_7b94a7b8-f06c-4dfe-bdcc-9b548fd58c31_SiteId">
    <vt:lpwstr>9ce70869-60db-44fd-abe8-d2767077fc8f</vt:lpwstr>
  </property>
  <property fmtid="{D5CDD505-2E9C-101B-9397-08002B2CF9AE}" pid="8" name="MSIP_Label_7b94a7b8-f06c-4dfe-bdcc-9b548fd58c31_ActionId">
    <vt:lpwstr>9437d47b-f8bd-4dfd-9651-48abe0838148</vt:lpwstr>
  </property>
  <property fmtid="{D5CDD505-2E9C-101B-9397-08002B2CF9AE}" pid="9" name="MSIP_Label_7b94a7b8-f06c-4dfe-bdcc-9b548fd58c31_ContentBits">
    <vt:lpwstr>0</vt:lpwstr>
  </property>
  <property fmtid="{D5CDD505-2E9C-101B-9397-08002B2CF9AE}" pid="10" name="MediaServiceImageTags">
    <vt:lpwstr/>
  </property>
</Properties>
</file>